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7" r:id="rId4"/>
    <p:sldId id="260" r:id="rId5"/>
    <p:sldId id="259" r:id="rId6"/>
    <p:sldId id="261" r:id="rId7"/>
    <p:sldId id="263" r:id="rId8"/>
    <p:sldId id="262" r:id="rId9"/>
    <p:sldId id="264" r:id="rId10"/>
    <p:sldId id="271" r:id="rId11"/>
    <p:sldId id="273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75" r:id="rId20"/>
    <p:sldId id="282" r:id="rId21"/>
    <p:sldId id="284" r:id="rId22"/>
    <p:sldId id="287" r:id="rId23"/>
    <p:sldId id="288" r:id="rId24"/>
    <p:sldId id="286" r:id="rId25"/>
    <p:sldId id="285" r:id="rId26"/>
    <p:sldId id="268" r:id="rId27"/>
    <p:sldId id="283" r:id="rId28"/>
    <p:sldId id="265" r:id="rId29"/>
    <p:sldId id="266" r:id="rId30"/>
    <p:sldId id="267" r:id="rId31"/>
    <p:sldId id="269" r:id="rId32"/>
    <p:sldId id="272" r:id="rId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5\condivisi\progetti\in_corso\TIME_KA2_Intercultural%20Mediation_GR\Dissemination\ME1\ME%20Rome\dati_Registro%20pubblic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Foglio1!$B$1:$B$9</c:f>
              <c:strCache>
                <c:ptCount val="9"/>
                <c:pt idx="0">
                  <c:v>corso regionale</c:v>
                </c:pt>
                <c:pt idx="1">
                  <c:v>corso universitario</c:v>
                </c:pt>
                <c:pt idx="2">
                  <c:v>master post-universitario</c:v>
                </c:pt>
                <c:pt idx="3">
                  <c:v>laurea in M.I.</c:v>
                </c:pt>
                <c:pt idx="4">
                  <c:v> corso provinciale</c:v>
                </c:pt>
                <c:pt idx="5">
                  <c:v> corso comunale</c:v>
                </c:pt>
                <c:pt idx="6">
                  <c:v>corso organizzato da associazioni</c:v>
                </c:pt>
                <c:pt idx="7">
                  <c:v>nessun corso ma  esperienza lavorativa </c:v>
                </c:pt>
                <c:pt idx="8">
                  <c:v>nessuna esperienza lavorativa</c:v>
                </c:pt>
              </c:strCache>
            </c:strRef>
          </c:cat>
          <c:val>
            <c:numRef>
              <c:f>Foglio1!$C$1:$C$9</c:f>
              <c:numCache>
                <c:formatCode>General</c:formatCode>
                <c:ptCount val="9"/>
                <c:pt idx="0">
                  <c:v>397</c:v>
                </c:pt>
                <c:pt idx="1">
                  <c:v>56</c:v>
                </c:pt>
                <c:pt idx="2">
                  <c:v>38</c:v>
                </c:pt>
                <c:pt idx="3">
                  <c:v>32</c:v>
                </c:pt>
                <c:pt idx="4">
                  <c:v>14</c:v>
                </c:pt>
                <c:pt idx="5">
                  <c:v>2</c:v>
                </c:pt>
                <c:pt idx="6">
                  <c:v>32</c:v>
                </c:pt>
                <c:pt idx="7">
                  <c:v>179</c:v>
                </c:pt>
                <c:pt idx="8">
                  <c:v>287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9439152"/>
        <c:axId val="459438592"/>
      </c:barChart>
      <c:catAx>
        <c:axId val="459439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59438592"/>
        <c:crosses val="autoZero"/>
        <c:auto val="1"/>
        <c:lblAlgn val="ctr"/>
        <c:lblOffset val="100"/>
        <c:noMultiLvlLbl val="0"/>
      </c:catAx>
      <c:valAx>
        <c:axId val="459438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5943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'[dati_Registro pubblico.xlsx]Foglio2'!$A$1:$A$18</c:f>
              <c:strCache>
                <c:ptCount val="17"/>
                <c:pt idx="0">
                  <c:v>SANT’EGIDIO </c:v>
                </c:pt>
                <c:pt idx="1">
                  <c:v>ERFAP - LAZIO</c:v>
                </c:pt>
                <c:pt idx="2">
                  <c:v>ENAIP - LAZIO</c:v>
                </c:pt>
                <c:pt idx="3">
                  <c:v>ISSAS</c:v>
                </c:pt>
                <c:pt idx="4">
                  <c:v>CAPODARCO </c:v>
                </c:pt>
                <c:pt idx="5">
                  <c:v>SOLCO</c:v>
                </c:pt>
                <c:pt idx="6">
                  <c:v>IFO - SAN GALLICANO </c:v>
                </c:pt>
                <c:pt idx="7">
                  <c:v>CIOFS FP LAZIO</c:v>
                </c:pt>
                <c:pt idx="8">
                  <c:v>FONDAZIONE ANDOLFI </c:v>
                </c:pt>
                <c:pt idx="9">
                  <c:v>A.L.E.S.S. DON MILANI </c:v>
                </c:pt>
                <c:pt idx="10">
                  <c:v>ICI “ G.PARINI” </c:v>
                </c:pt>
                <c:pt idx="11">
                  <c:v>VIRTUS PONTE MAMOLO </c:v>
                </c:pt>
                <c:pt idx="12">
                  <c:v>MEZZELANI </c:v>
                </c:pt>
                <c:pt idx="13">
                  <c:v>ICTG VANVITELLI - OSTIA </c:v>
                </c:pt>
                <c:pt idx="14">
                  <c:v>HELP </c:v>
                </c:pt>
                <c:pt idx="15">
                  <c:v>CARITAS </c:v>
                </c:pt>
                <c:pt idx="16">
                  <c:v>ALTRI </c:v>
                </c:pt>
              </c:strCache>
            </c:strRef>
          </c:cat>
          <c:val>
            <c:numRef>
              <c:f>'[dati_Registro pubblico.xlsx]Foglio2'!$B$1:$B$18</c:f>
              <c:numCache>
                <c:formatCode>0%</c:formatCode>
                <c:ptCount val="18"/>
                <c:pt idx="0">
                  <c:v>0.42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0.04</c:v>
                </c:pt>
                <c:pt idx="4">
                  <c:v>7.0000000000000007E-2</c:v>
                </c:pt>
                <c:pt idx="5">
                  <c:v>7.0000000000000007E-2</c:v>
                </c:pt>
                <c:pt idx="6">
                  <c:v>0.06</c:v>
                </c:pt>
                <c:pt idx="7">
                  <c:v>0.05</c:v>
                </c:pt>
                <c:pt idx="8">
                  <c:v>0.04</c:v>
                </c:pt>
                <c:pt idx="9">
                  <c:v>0.03</c:v>
                </c:pt>
                <c:pt idx="10">
                  <c:v>0.01</c:v>
                </c:pt>
                <c:pt idx="11">
                  <c:v>0.01</c:v>
                </c:pt>
                <c:pt idx="12">
                  <c:v>0.01</c:v>
                </c:pt>
                <c:pt idx="13">
                  <c:v>0.01</c:v>
                </c:pt>
                <c:pt idx="14">
                  <c:v>0.01</c:v>
                </c:pt>
                <c:pt idx="15">
                  <c:v>0.01</c:v>
                </c:pt>
                <c:pt idx="16">
                  <c:v>0.02</c:v>
                </c:pt>
                <c:pt idx="1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7372496"/>
        <c:axId val="466872944"/>
      </c:barChart>
      <c:catAx>
        <c:axId val="42737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66872944"/>
        <c:crossesAt val="0"/>
        <c:auto val="1"/>
        <c:lblAlgn val="ctr"/>
        <c:lblOffset val="100"/>
        <c:noMultiLvlLbl val="0"/>
      </c:catAx>
      <c:valAx>
        <c:axId val="466872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737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DFF0F-766D-4E9B-8DBA-14E619C8C888}" type="doc">
      <dgm:prSet loTypeId="urn:microsoft.com/office/officeart/2005/8/layout/radial3" loCatId="relationship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it-IT"/>
        </a:p>
      </dgm:t>
    </dgm:pt>
    <dgm:pt modelId="{0D81242E-05C9-4B5B-9644-3989EC972828}">
      <dgm:prSet phldrT="[Testo]" custT="1"/>
      <dgm:spPr>
        <a:solidFill>
          <a:srgbClr val="CC3300">
            <a:alpha val="49804"/>
          </a:srgbClr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it-IT" sz="3200" b="1" dirty="0" err="1" smtClean="0"/>
            <a:t>Intellectual</a:t>
          </a:r>
          <a:r>
            <a:rPr lang="it-IT" sz="3200" b="1" dirty="0" smtClean="0"/>
            <a:t> </a:t>
          </a:r>
          <a:r>
            <a:rPr lang="it-IT" sz="3200" b="1" dirty="0" err="1" smtClean="0"/>
            <a:t>Ouputs</a:t>
          </a:r>
          <a:r>
            <a:rPr lang="it-IT" sz="3200" b="1" dirty="0" smtClean="0"/>
            <a:t> </a:t>
          </a:r>
          <a:endParaRPr lang="it-IT" sz="3200" b="1" dirty="0"/>
        </a:p>
      </dgm:t>
    </dgm:pt>
    <dgm:pt modelId="{20385C57-DDE7-46DA-8C31-AB1DCFE90764}" type="parTrans" cxnId="{8EEAE29A-3D76-4332-8331-F192C2F69024}">
      <dgm:prSet/>
      <dgm:spPr/>
      <dgm:t>
        <a:bodyPr/>
        <a:lstStyle/>
        <a:p>
          <a:endParaRPr lang="it-IT"/>
        </a:p>
      </dgm:t>
    </dgm:pt>
    <dgm:pt modelId="{469C4738-6C4E-4520-8CC1-B5C4F80FF403}" type="sibTrans" cxnId="{8EEAE29A-3D76-4332-8331-F192C2F69024}">
      <dgm:prSet/>
      <dgm:spPr/>
      <dgm:t>
        <a:bodyPr/>
        <a:lstStyle/>
        <a:p>
          <a:endParaRPr lang="it-IT"/>
        </a:p>
      </dgm:t>
    </dgm:pt>
    <dgm:pt modelId="{6DB86A1C-6070-4918-9CE4-ACFADF0AAA61}">
      <dgm:prSet phldrT="[Testo]" custT="1"/>
      <dgm:spPr>
        <a:ln w="38100">
          <a:solidFill>
            <a:srgbClr val="C00000"/>
          </a:solidFill>
        </a:ln>
      </dgm:spPr>
      <dgm:t>
        <a:bodyPr/>
        <a:lstStyle/>
        <a:p>
          <a:r>
            <a:rPr lang="it-IT" sz="2000" b="1" dirty="0" smtClean="0"/>
            <a:t>O1</a:t>
          </a:r>
        </a:p>
        <a:p>
          <a:r>
            <a:rPr lang="it-IT" sz="2000" b="1" dirty="0" smtClean="0"/>
            <a:t>Ricerca sulla MI in UE </a:t>
          </a:r>
          <a:endParaRPr lang="it-IT" sz="2000" b="1" dirty="0"/>
        </a:p>
      </dgm:t>
    </dgm:pt>
    <dgm:pt modelId="{F7F1A121-3CF5-481D-8FFC-AE077B569D56}" type="parTrans" cxnId="{A2E551BC-B38E-47CF-A7AD-A4A0C1859A7C}">
      <dgm:prSet/>
      <dgm:spPr/>
      <dgm:t>
        <a:bodyPr/>
        <a:lstStyle/>
        <a:p>
          <a:endParaRPr lang="it-IT"/>
        </a:p>
      </dgm:t>
    </dgm:pt>
    <dgm:pt modelId="{90DB4B4C-CB6F-4EDF-B022-EEF045A5C133}" type="sibTrans" cxnId="{A2E551BC-B38E-47CF-A7AD-A4A0C1859A7C}">
      <dgm:prSet/>
      <dgm:spPr/>
      <dgm:t>
        <a:bodyPr/>
        <a:lstStyle/>
        <a:p>
          <a:endParaRPr lang="it-IT"/>
        </a:p>
      </dgm:t>
    </dgm:pt>
    <dgm:pt modelId="{500FEBBF-FCBE-46B9-A3EF-F84314BF34F2}">
      <dgm:prSet phldrT="[Testo]" custT="1"/>
      <dgm:spPr>
        <a:ln w="38100">
          <a:solidFill>
            <a:srgbClr val="C00000"/>
          </a:solidFill>
        </a:ln>
      </dgm:spPr>
      <dgm:t>
        <a:bodyPr/>
        <a:lstStyle/>
        <a:p>
          <a:r>
            <a:rPr lang="it-IT" sz="2000" b="1" dirty="0" smtClean="0"/>
            <a:t>O5</a:t>
          </a:r>
        </a:p>
        <a:p>
          <a:r>
            <a:rPr lang="it-IT" sz="2000" b="1" dirty="0" smtClean="0"/>
            <a:t>Programma di formazione per i formatori</a:t>
          </a:r>
          <a:endParaRPr lang="it-IT" sz="2000" b="1" dirty="0"/>
        </a:p>
      </dgm:t>
    </dgm:pt>
    <dgm:pt modelId="{02114A0B-CA98-42F3-B625-90D4417A7C8F}" type="parTrans" cxnId="{833CD33F-D9EC-430E-9501-B6FD5E5B42BA}">
      <dgm:prSet/>
      <dgm:spPr/>
      <dgm:t>
        <a:bodyPr/>
        <a:lstStyle/>
        <a:p>
          <a:endParaRPr lang="it-IT"/>
        </a:p>
      </dgm:t>
    </dgm:pt>
    <dgm:pt modelId="{CD3E75EB-C668-46BD-8CD6-4CD95157D76E}" type="sibTrans" cxnId="{833CD33F-D9EC-430E-9501-B6FD5E5B42BA}">
      <dgm:prSet/>
      <dgm:spPr/>
      <dgm:t>
        <a:bodyPr/>
        <a:lstStyle/>
        <a:p>
          <a:endParaRPr lang="it-IT"/>
        </a:p>
      </dgm:t>
    </dgm:pt>
    <dgm:pt modelId="{EF46CBA2-140B-4C74-8A02-65FB225F93B4}">
      <dgm:prSet phldrT="[Testo]" custT="1"/>
      <dgm:spPr>
        <a:ln w="38100">
          <a:solidFill>
            <a:srgbClr val="C00000"/>
          </a:solidFill>
        </a:ln>
      </dgm:spPr>
      <dgm:t>
        <a:bodyPr/>
        <a:lstStyle/>
        <a:p>
          <a:r>
            <a:rPr lang="it-IT" sz="2000" b="1" dirty="0" smtClean="0"/>
            <a:t>O6</a:t>
          </a:r>
        </a:p>
        <a:p>
          <a:r>
            <a:rPr lang="it-IT" sz="2000" b="1" dirty="0" smtClean="0"/>
            <a:t>Raccomandazioni per la validazione, certificazione e accreditamento della </a:t>
          </a:r>
          <a:r>
            <a:rPr lang="it-IT" sz="2000" b="1" dirty="0" err="1" smtClean="0"/>
            <a:t>fomazione</a:t>
          </a:r>
          <a:r>
            <a:rPr lang="it-IT" sz="2000" b="1" dirty="0" smtClean="0"/>
            <a:t> per MI </a:t>
          </a:r>
          <a:endParaRPr lang="it-IT" sz="2000" b="1" dirty="0"/>
        </a:p>
      </dgm:t>
    </dgm:pt>
    <dgm:pt modelId="{1DD3C239-9D14-4CED-AC77-C95C7DA025CD}" type="parTrans" cxnId="{1397633D-578B-46A1-8764-3EC3F19DA16D}">
      <dgm:prSet/>
      <dgm:spPr/>
      <dgm:t>
        <a:bodyPr/>
        <a:lstStyle/>
        <a:p>
          <a:endParaRPr lang="it-IT"/>
        </a:p>
      </dgm:t>
    </dgm:pt>
    <dgm:pt modelId="{8DF22C15-A674-4AEC-A2F9-97DB5ADB218E}" type="sibTrans" cxnId="{1397633D-578B-46A1-8764-3EC3F19DA16D}">
      <dgm:prSet/>
      <dgm:spPr/>
      <dgm:t>
        <a:bodyPr/>
        <a:lstStyle/>
        <a:p>
          <a:endParaRPr lang="it-IT"/>
        </a:p>
      </dgm:t>
    </dgm:pt>
    <dgm:pt modelId="{3E690E6C-A226-4A46-8B5B-A8A22214975D}">
      <dgm:prSet phldrT="[Testo]" custT="1"/>
      <dgm:spPr>
        <a:ln w="38100">
          <a:solidFill>
            <a:srgbClr val="C00000"/>
          </a:solidFill>
        </a:ln>
      </dgm:spPr>
      <dgm:t>
        <a:bodyPr/>
        <a:lstStyle/>
        <a:p>
          <a:r>
            <a:rPr lang="it-IT" sz="2000" b="1" dirty="0" smtClean="0"/>
            <a:t>O3</a:t>
          </a:r>
        </a:p>
        <a:p>
          <a:r>
            <a:rPr lang="it-IT" sz="2000" b="1" dirty="0" smtClean="0"/>
            <a:t>Guida relativa al profilo del MI con i risultati dell’apprendimento</a:t>
          </a:r>
          <a:endParaRPr lang="it-IT" sz="2000" b="1" dirty="0"/>
        </a:p>
      </dgm:t>
    </dgm:pt>
    <dgm:pt modelId="{8811BAB6-70ED-4252-ABD6-F3FE79B3B4F1}" type="parTrans" cxnId="{F59857E7-DC56-4E34-9CCE-49F74349D774}">
      <dgm:prSet/>
      <dgm:spPr/>
      <dgm:t>
        <a:bodyPr/>
        <a:lstStyle/>
        <a:p>
          <a:endParaRPr lang="it-IT"/>
        </a:p>
      </dgm:t>
    </dgm:pt>
    <dgm:pt modelId="{267B7F1D-C407-4BE7-AA19-925A8CFBA4F2}" type="sibTrans" cxnId="{F59857E7-DC56-4E34-9CCE-49F74349D774}">
      <dgm:prSet/>
      <dgm:spPr/>
      <dgm:t>
        <a:bodyPr/>
        <a:lstStyle/>
        <a:p>
          <a:endParaRPr lang="it-IT"/>
        </a:p>
      </dgm:t>
    </dgm:pt>
    <dgm:pt modelId="{84B9D0A5-A3AF-4EF2-B89E-C5515313E1EC}">
      <dgm:prSet phldrT="[Testo]" phldr="1" custRadScaleRad="94054" custRadScaleInc="-18454"/>
      <dgm:spPr/>
      <dgm:t>
        <a:bodyPr/>
        <a:lstStyle/>
        <a:p>
          <a:endParaRPr lang="it-IT" dirty="0"/>
        </a:p>
      </dgm:t>
    </dgm:pt>
    <dgm:pt modelId="{7856CA80-4AA8-49EC-AFE9-378DA09BB265}" type="parTrans" cxnId="{49B3778A-83AA-418E-BDEA-DBF289D84050}">
      <dgm:prSet/>
      <dgm:spPr/>
      <dgm:t>
        <a:bodyPr/>
        <a:lstStyle/>
        <a:p>
          <a:endParaRPr lang="it-IT"/>
        </a:p>
      </dgm:t>
    </dgm:pt>
    <dgm:pt modelId="{20CC068F-9669-4DAE-95B2-4AF7E15B12AD}" type="sibTrans" cxnId="{49B3778A-83AA-418E-BDEA-DBF289D84050}">
      <dgm:prSet/>
      <dgm:spPr/>
      <dgm:t>
        <a:bodyPr/>
        <a:lstStyle/>
        <a:p>
          <a:endParaRPr lang="it-IT"/>
        </a:p>
      </dgm:t>
    </dgm:pt>
    <dgm:pt modelId="{FBA8262E-C448-49B2-AB6A-D87C35E3D7F8}">
      <dgm:prSet phldrT="[Testo]" phldr="1" custRadScaleRad="94054" custRadScaleInc="-18454"/>
      <dgm:spPr/>
      <dgm:t>
        <a:bodyPr/>
        <a:lstStyle/>
        <a:p>
          <a:endParaRPr lang="it-IT" dirty="0"/>
        </a:p>
      </dgm:t>
    </dgm:pt>
    <dgm:pt modelId="{7EB9F319-B2CE-478C-94EB-EF035847E9F7}" type="parTrans" cxnId="{22F7C2C8-3AA5-4901-8518-22B7722D68BB}">
      <dgm:prSet/>
      <dgm:spPr/>
      <dgm:t>
        <a:bodyPr/>
        <a:lstStyle/>
        <a:p>
          <a:endParaRPr lang="it-IT"/>
        </a:p>
      </dgm:t>
    </dgm:pt>
    <dgm:pt modelId="{94AA626C-675D-4599-880B-CD051D5BD98C}" type="sibTrans" cxnId="{22F7C2C8-3AA5-4901-8518-22B7722D68BB}">
      <dgm:prSet/>
      <dgm:spPr/>
      <dgm:t>
        <a:bodyPr/>
        <a:lstStyle/>
        <a:p>
          <a:endParaRPr lang="it-IT"/>
        </a:p>
      </dgm:t>
    </dgm:pt>
    <dgm:pt modelId="{094D6C26-D01D-498F-A4A6-ADA72EBAA730}" type="pres">
      <dgm:prSet presAssocID="{D2FDFF0F-766D-4E9B-8DBA-14E619C8C88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AB4AC24-2F94-4337-9852-786672FDB37A}" type="pres">
      <dgm:prSet presAssocID="{D2FDFF0F-766D-4E9B-8DBA-14E619C8C888}" presName="radial" presStyleCnt="0">
        <dgm:presLayoutVars>
          <dgm:animLvl val="ctr"/>
        </dgm:presLayoutVars>
      </dgm:prSet>
      <dgm:spPr/>
    </dgm:pt>
    <dgm:pt modelId="{455A021E-3F0F-40F9-BADA-9B3FBFFBF50F}" type="pres">
      <dgm:prSet presAssocID="{0D81242E-05C9-4B5B-9644-3989EC972828}" presName="centerShape" presStyleLbl="vennNode1" presStyleIdx="0" presStyleCnt="5" custScaleX="109617" custScaleY="58535" custLinFactNeighborX="2342" custLinFactNeighborY="2638"/>
      <dgm:spPr/>
      <dgm:t>
        <a:bodyPr/>
        <a:lstStyle/>
        <a:p>
          <a:endParaRPr lang="it-IT"/>
        </a:p>
      </dgm:t>
    </dgm:pt>
    <dgm:pt modelId="{FBECA893-336A-4553-933C-67109071C120}" type="pres">
      <dgm:prSet presAssocID="{6DB86A1C-6070-4918-9CE4-ACFADF0AAA61}" presName="node" presStyleLbl="vennNode1" presStyleIdx="1" presStyleCnt="5" custScaleX="230644" custRadScaleRad="194829" custRadScaleInc="-8256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3E35731-4F73-4223-9D06-AE07A3A574FD}" type="pres">
      <dgm:prSet presAssocID="{500FEBBF-FCBE-46B9-A3EF-F84314BF34F2}" presName="node" presStyleLbl="vennNode1" presStyleIdx="2" presStyleCnt="5" custScaleX="245208" custRadScaleRad="92457" custRadScaleInc="9595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82CF1A-588D-4960-9922-FB25878B6B8D}" type="pres">
      <dgm:prSet presAssocID="{EF46CBA2-140B-4C74-8A02-65FB225F93B4}" presName="node" presStyleLbl="vennNode1" presStyleIdx="3" presStyleCnt="5" custScaleX="253472" custScaleY="140200" custRadScaleRad="187843" custRadScaleInc="8327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E624E7-17DB-46DF-AC6A-E9FDF4429F20}" type="pres">
      <dgm:prSet presAssocID="{3E690E6C-A226-4A46-8B5B-A8A22214975D}" presName="node" presStyleLbl="vennNode1" presStyleIdx="4" presStyleCnt="5" custScaleX="229286" custScaleY="124554" custRadScaleRad="208402" custRadScaleInc="18539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EEAE29A-3D76-4332-8331-F192C2F69024}" srcId="{D2FDFF0F-766D-4E9B-8DBA-14E619C8C888}" destId="{0D81242E-05C9-4B5B-9644-3989EC972828}" srcOrd="0" destOrd="0" parTransId="{20385C57-DDE7-46DA-8C31-AB1DCFE90764}" sibTransId="{469C4738-6C4E-4520-8CC1-B5C4F80FF403}"/>
    <dgm:cxn modelId="{7BE36B1B-66B9-4058-8548-0ED1C709CF24}" type="presOf" srcId="{500FEBBF-FCBE-46B9-A3EF-F84314BF34F2}" destId="{23E35731-4F73-4223-9D06-AE07A3A574FD}" srcOrd="0" destOrd="0" presId="urn:microsoft.com/office/officeart/2005/8/layout/radial3"/>
    <dgm:cxn modelId="{1397633D-578B-46A1-8764-3EC3F19DA16D}" srcId="{0D81242E-05C9-4B5B-9644-3989EC972828}" destId="{EF46CBA2-140B-4C74-8A02-65FB225F93B4}" srcOrd="2" destOrd="0" parTransId="{1DD3C239-9D14-4CED-AC77-C95C7DA025CD}" sibTransId="{8DF22C15-A674-4AEC-A2F9-97DB5ADB218E}"/>
    <dgm:cxn modelId="{6A15FB11-E01E-473D-8BC0-C8D7425E9BD1}" type="presOf" srcId="{0D81242E-05C9-4B5B-9644-3989EC972828}" destId="{455A021E-3F0F-40F9-BADA-9B3FBFFBF50F}" srcOrd="0" destOrd="0" presId="urn:microsoft.com/office/officeart/2005/8/layout/radial3"/>
    <dgm:cxn modelId="{5C3B36DB-DAA5-4DDC-88A8-ABD96680DAC9}" type="presOf" srcId="{EF46CBA2-140B-4C74-8A02-65FB225F93B4}" destId="{CD82CF1A-588D-4960-9922-FB25878B6B8D}" srcOrd="0" destOrd="0" presId="urn:microsoft.com/office/officeart/2005/8/layout/radial3"/>
    <dgm:cxn modelId="{A2E551BC-B38E-47CF-A7AD-A4A0C1859A7C}" srcId="{0D81242E-05C9-4B5B-9644-3989EC972828}" destId="{6DB86A1C-6070-4918-9CE4-ACFADF0AAA61}" srcOrd="0" destOrd="0" parTransId="{F7F1A121-3CF5-481D-8FFC-AE077B569D56}" sibTransId="{90DB4B4C-CB6F-4EDF-B022-EEF045A5C133}"/>
    <dgm:cxn modelId="{7B2E268D-CEB0-4CEA-842B-004110A4F45E}" type="presOf" srcId="{3E690E6C-A226-4A46-8B5B-A8A22214975D}" destId="{3EE624E7-17DB-46DF-AC6A-E9FDF4429F20}" srcOrd="0" destOrd="0" presId="urn:microsoft.com/office/officeart/2005/8/layout/radial3"/>
    <dgm:cxn modelId="{22F7C2C8-3AA5-4901-8518-22B7722D68BB}" srcId="{D2FDFF0F-766D-4E9B-8DBA-14E619C8C888}" destId="{FBA8262E-C448-49B2-AB6A-D87C35E3D7F8}" srcOrd="2" destOrd="0" parTransId="{7EB9F319-B2CE-478C-94EB-EF035847E9F7}" sibTransId="{94AA626C-675D-4599-880B-CD051D5BD98C}"/>
    <dgm:cxn modelId="{833CD33F-D9EC-430E-9501-B6FD5E5B42BA}" srcId="{0D81242E-05C9-4B5B-9644-3989EC972828}" destId="{500FEBBF-FCBE-46B9-A3EF-F84314BF34F2}" srcOrd="1" destOrd="0" parTransId="{02114A0B-CA98-42F3-B625-90D4417A7C8F}" sibTransId="{CD3E75EB-C668-46BD-8CD6-4CD95157D76E}"/>
    <dgm:cxn modelId="{183C667A-6D8D-4B45-A8EB-E228CB1BC2F2}" type="presOf" srcId="{6DB86A1C-6070-4918-9CE4-ACFADF0AAA61}" destId="{FBECA893-336A-4553-933C-67109071C120}" srcOrd="0" destOrd="0" presId="urn:microsoft.com/office/officeart/2005/8/layout/radial3"/>
    <dgm:cxn modelId="{49B3778A-83AA-418E-BDEA-DBF289D84050}" srcId="{D2FDFF0F-766D-4E9B-8DBA-14E619C8C888}" destId="{84B9D0A5-A3AF-4EF2-B89E-C5515313E1EC}" srcOrd="1" destOrd="0" parTransId="{7856CA80-4AA8-49EC-AFE9-378DA09BB265}" sibTransId="{20CC068F-9669-4DAE-95B2-4AF7E15B12AD}"/>
    <dgm:cxn modelId="{F59857E7-DC56-4E34-9CCE-49F74349D774}" srcId="{0D81242E-05C9-4B5B-9644-3989EC972828}" destId="{3E690E6C-A226-4A46-8B5B-A8A22214975D}" srcOrd="3" destOrd="0" parTransId="{8811BAB6-70ED-4252-ABD6-F3FE79B3B4F1}" sibTransId="{267B7F1D-C407-4BE7-AA19-925A8CFBA4F2}"/>
    <dgm:cxn modelId="{BA958B23-F202-4F90-A29D-3354D14D269A}" type="presOf" srcId="{D2FDFF0F-766D-4E9B-8DBA-14E619C8C888}" destId="{094D6C26-D01D-498F-A4A6-ADA72EBAA730}" srcOrd="0" destOrd="0" presId="urn:microsoft.com/office/officeart/2005/8/layout/radial3"/>
    <dgm:cxn modelId="{A8836EDD-89A5-4C2F-83E9-FC7895A748F5}" type="presParOf" srcId="{094D6C26-D01D-498F-A4A6-ADA72EBAA730}" destId="{5AB4AC24-2F94-4337-9852-786672FDB37A}" srcOrd="0" destOrd="0" presId="urn:microsoft.com/office/officeart/2005/8/layout/radial3"/>
    <dgm:cxn modelId="{11E12B6F-556D-40AB-9DEF-B05FC7EDCB37}" type="presParOf" srcId="{5AB4AC24-2F94-4337-9852-786672FDB37A}" destId="{455A021E-3F0F-40F9-BADA-9B3FBFFBF50F}" srcOrd="0" destOrd="0" presId="urn:microsoft.com/office/officeart/2005/8/layout/radial3"/>
    <dgm:cxn modelId="{00F8CF32-1F81-4F4C-944D-3ED0D0D5EA1A}" type="presParOf" srcId="{5AB4AC24-2F94-4337-9852-786672FDB37A}" destId="{FBECA893-336A-4553-933C-67109071C120}" srcOrd="1" destOrd="0" presId="urn:microsoft.com/office/officeart/2005/8/layout/radial3"/>
    <dgm:cxn modelId="{4C35C5C1-A821-42C5-AE48-02B9CF73818B}" type="presParOf" srcId="{5AB4AC24-2F94-4337-9852-786672FDB37A}" destId="{23E35731-4F73-4223-9D06-AE07A3A574FD}" srcOrd="2" destOrd="0" presId="urn:microsoft.com/office/officeart/2005/8/layout/radial3"/>
    <dgm:cxn modelId="{6E9D888E-3FC9-41CA-A104-B4F4AC83B4D5}" type="presParOf" srcId="{5AB4AC24-2F94-4337-9852-786672FDB37A}" destId="{CD82CF1A-588D-4960-9922-FB25878B6B8D}" srcOrd="3" destOrd="0" presId="urn:microsoft.com/office/officeart/2005/8/layout/radial3"/>
    <dgm:cxn modelId="{FC8F24DD-4ADC-4461-BC68-3CEECDC66EE6}" type="presParOf" srcId="{5AB4AC24-2F94-4337-9852-786672FDB37A}" destId="{3EE624E7-17DB-46DF-AC6A-E9FDF4429F20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648DE2-3A66-4D34-BA12-642A18D880D5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77103EB9-AB8D-4DA0-8FEC-04B45C889D34}">
      <dgm:prSet phldrT="[Testo]"/>
      <dgm:spPr>
        <a:solidFill>
          <a:srgbClr val="CC3300"/>
        </a:solidFill>
      </dgm:spPr>
      <dgm:t>
        <a:bodyPr/>
        <a:lstStyle/>
        <a:p>
          <a:r>
            <a:rPr lang="it-IT" dirty="0" smtClean="0"/>
            <a:t>Enti di formazione, enti locali, servizi sociali, ONG, Terzo </a:t>
          </a:r>
          <a:r>
            <a:rPr lang="it-IT" smtClean="0"/>
            <a:t>settore </a:t>
          </a:r>
          <a:endParaRPr lang="it-IT" dirty="0"/>
        </a:p>
      </dgm:t>
    </dgm:pt>
    <dgm:pt modelId="{D69C760F-3349-4BE1-9223-0A90414DE4BF}" type="parTrans" cxnId="{C057B949-1F57-4846-94B7-F3DCF01A6675}">
      <dgm:prSet/>
      <dgm:spPr/>
      <dgm:t>
        <a:bodyPr/>
        <a:lstStyle/>
        <a:p>
          <a:endParaRPr lang="it-IT"/>
        </a:p>
      </dgm:t>
    </dgm:pt>
    <dgm:pt modelId="{40137678-ECBE-42DB-A849-EE643593A905}" type="sibTrans" cxnId="{C057B949-1F57-4846-94B7-F3DCF01A6675}">
      <dgm:prSet/>
      <dgm:spPr/>
      <dgm:t>
        <a:bodyPr/>
        <a:lstStyle/>
        <a:p>
          <a:endParaRPr lang="it-IT"/>
        </a:p>
      </dgm:t>
    </dgm:pt>
    <dgm:pt modelId="{CE3115B2-154A-4F67-A830-DE858727F9C2}">
      <dgm:prSet phldrT="[Testo]"/>
      <dgm:spPr>
        <a:solidFill>
          <a:srgbClr val="CC3300"/>
        </a:solidFill>
      </dgm:spPr>
      <dgm:t>
        <a:bodyPr/>
        <a:lstStyle/>
        <a:p>
          <a:r>
            <a:rPr lang="it-IT" dirty="0" smtClean="0"/>
            <a:t>Mediatori interculturali </a:t>
          </a:r>
          <a:endParaRPr lang="it-IT" dirty="0"/>
        </a:p>
      </dgm:t>
    </dgm:pt>
    <dgm:pt modelId="{F2CD1CE9-58CC-4D85-8D41-BCACFE77734B}" type="parTrans" cxnId="{599AA5E9-84C4-4D5A-BE41-10284F6D7CFE}">
      <dgm:prSet/>
      <dgm:spPr/>
      <dgm:t>
        <a:bodyPr/>
        <a:lstStyle/>
        <a:p>
          <a:endParaRPr lang="it-IT"/>
        </a:p>
      </dgm:t>
    </dgm:pt>
    <dgm:pt modelId="{D7C44F02-863F-45DD-9AFD-41211AE27994}" type="sibTrans" cxnId="{599AA5E9-84C4-4D5A-BE41-10284F6D7CFE}">
      <dgm:prSet/>
      <dgm:spPr/>
      <dgm:t>
        <a:bodyPr/>
        <a:lstStyle/>
        <a:p>
          <a:endParaRPr lang="it-IT"/>
        </a:p>
      </dgm:t>
    </dgm:pt>
    <dgm:pt modelId="{3A88F463-CDD6-49A8-8040-0514A910EB3F}">
      <dgm:prSet phldrT="[Testo]"/>
      <dgm:spPr>
        <a:noFill/>
        <a:ln w="38100"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it-IT" dirty="0" smtClean="0"/>
            <a:t>Accesso ai materiali formativi</a:t>
          </a:r>
          <a:endParaRPr lang="it-IT" dirty="0"/>
        </a:p>
      </dgm:t>
    </dgm:pt>
    <dgm:pt modelId="{4421E1E2-E416-476C-BD2B-2DC49CAA5566}" type="parTrans" cxnId="{6A65EB02-299F-4328-8283-27D106760D63}">
      <dgm:prSet/>
      <dgm:spPr/>
      <dgm:t>
        <a:bodyPr/>
        <a:lstStyle/>
        <a:p>
          <a:endParaRPr lang="it-IT"/>
        </a:p>
      </dgm:t>
    </dgm:pt>
    <dgm:pt modelId="{BEA92153-A40D-4566-B3C3-81DE76BDC510}" type="sibTrans" cxnId="{6A65EB02-299F-4328-8283-27D106760D63}">
      <dgm:prSet/>
      <dgm:spPr/>
      <dgm:t>
        <a:bodyPr/>
        <a:lstStyle/>
        <a:p>
          <a:endParaRPr lang="it-IT"/>
        </a:p>
      </dgm:t>
    </dgm:pt>
    <dgm:pt modelId="{261290E7-92D5-401F-862F-FEC4AFD1DC31}">
      <dgm:prSet phldrT="[Testo]"/>
      <dgm:spPr>
        <a:solidFill>
          <a:srgbClr val="CC3300"/>
        </a:solidFill>
      </dgm:spPr>
      <dgm:t>
        <a:bodyPr/>
        <a:lstStyle/>
        <a:p>
          <a:r>
            <a:rPr lang="it-IT" dirty="0" smtClean="0"/>
            <a:t>Ricercatori e decisori politici</a:t>
          </a:r>
          <a:endParaRPr lang="it-IT" dirty="0"/>
        </a:p>
      </dgm:t>
    </dgm:pt>
    <dgm:pt modelId="{9B8A26D6-9C76-4E34-96AA-F43E46D79A8F}" type="parTrans" cxnId="{F87EF63F-7C14-461F-A4ED-02C112F21622}">
      <dgm:prSet/>
      <dgm:spPr/>
      <dgm:t>
        <a:bodyPr/>
        <a:lstStyle/>
        <a:p>
          <a:endParaRPr lang="it-IT"/>
        </a:p>
      </dgm:t>
    </dgm:pt>
    <dgm:pt modelId="{2D715CB8-22DD-47E6-8DE0-0CA20966A302}" type="sibTrans" cxnId="{F87EF63F-7C14-461F-A4ED-02C112F21622}">
      <dgm:prSet/>
      <dgm:spPr/>
      <dgm:t>
        <a:bodyPr/>
        <a:lstStyle/>
        <a:p>
          <a:endParaRPr lang="it-IT"/>
        </a:p>
      </dgm:t>
    </dgm:pt>
    <dgm:pt modelId="{A4AAC8ED-C760-49C4-B2D7-1FFA9104CF53}">
      <dgm:prSet phldrT="[Testo]"/>
      <dgm:spPr>
        <a:noFill/>
        <a:ln w="38100"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it-IT" dirty="0" smtClean="0"/>
            <a:t>Accesso alle buone pratiche</a:t>
          </a:r>
          <a:endParaRPr lang="it-IT" dirty="0"/>
        </a:p>
      </dgm:t>
    </dgm:pt>
    <dgm:pt modelId="{7423363E-E32D-4825-B3B6-2E59E0631342}" type="parTrans" cxnId="{1677163A-A001-4DAF-A885-C5BCF1D6F58C}">
      <dgm:prSet/>
      <dgm:spPr/>
      <dgm:t>
        <a:bodyPr/>
        <a:lstStyle/>
        <a:p>
          <a:endParaRPr lang="it-IT"/>
        </a:p>
      </dgm:t>
    </dgm:pt>
    <dgm:pt modelId="{2F0185AF-21F9-4118-B51E-77AE85A436D0}" type="sibTrans" cxnId="{1677163A-A001-4DAF-A885-C5BCF1D6F58C}">
      <dgm:prSet/>
      <dgm:spPr/>
      <dgm:t>
        <a:bodyPr/>
        <a:lstStyle/>
        <a:p>
          <a:endParaRPr lang="it-IT"/>
        </a:p>
      </dgm:t>
    </dgm:pt>
    <dgm:pt modelId="{265A89C1-EE7E-4E97-AEBF-1E9BEA456EA3}">
      <dgm:prSet phldrT="[Testo]"/>
      <dgm:spPr>
        <a:noFill/>
        <a:ln w="38100"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it-IT" dirty="0" smtClean="0"/>
            <a:t>Accesso a tutti i materiali </a:t>
          </a:r>
          <a:endParaRPr lang="it-IT" dirty="0"/>
        </a:p>
      </dgm:t>
    </dgm:pt>
    <dgm:pt modelId="{D593CB21-7D7D-4BCF-8B1E-BACBC109700B}" type="parTrans" cxnId="{D26CE215-8168-41CF-8366-B55129E0B33E}">
      <dgm:prSet/>
      <dgm:spPr/>
      <dgm:t>
        <a:bodyPr/>
        <a:lstStyle/>
        <a:p>
          <a:endParaRPr lang="it-IT"/>
        </a:p>
      </dgm:t>
    </dgm:pt>
    <dgm:pt modelId="{B151E176-9C1F-4E89-AC07-457DAEC8C85D}" type="sibTrans" cxnId="{D26CE215-8168-41CF-8366-B55129E0B33E}">
      <dgm:prSet/>
      <dgm:spPr/>
      <dgm:t>
        <a:bodyPr/>
        <a:lstStyle/>
        <a:p>
          <a:endParaRPr lang="it-IT"/>
        </a:p>
      </dgm:t>
    </dgm:pt>
    <dgm:pt modelId="{3C2D9D6E-590C-489B-A1A8-BCD9568A8532}">
      <dgm:prSet phldrT="[Testo]"/>
      <dgm:spPr>
        <a:noFill/>
        <a:ln w="38100"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it-IT" dirty="0" smtClean="0"/>
            <a:t>Accesso ai programmi formativi</a:t>
          </a:r>
          <a:endParaRPr lang="it-IT" dirty="0"/>
        </a:p>
      </dgm:t>
    </dgm:pt>
    <dgm:pt modelId="{112586E3-A9EA-416B-AE1A-78E0D4EFBB1F}" type="sibTrans" cxnId="{773F3F7B-5300-4871-AC2A-93C03E9FC376}">
      <dgm:prSet/>
      <dgm:spPr/>
      <dgm:t>
        <a:bodyPr/>
        <a:lstStyle/>
        <a:p>
          <a:endParaRPr lang="it-IT"/>
        </a:p>
      </dgm:t>
    </dgm:pt>
    <dgm:pt modelId="{462A4DF6-86EB-4C61-A9F6-0AB4CA0106A3}" type="parTrans" cxnId="{773F3F7B-5300-4871-AC2A-93C03E9FC376}">
      <dgm:prSet/>
      <dgm:spPr/>
      <dgm:t>
        <a:bodyPr/>
        <a:lstStyle/>
        <a:p>
          <a:endParaRPr lang="it-IT"/>
        </a:p>
      </dgm:t>
    </dgm:pt>
    <dgm:pt modelId="{1B79BCE3-BED8-49AA-A759-91336EC96FDA}" type="pres">
      <dgm:prSet presAssocID="{28648DE2-3A66-4D34-BA12-642A18D880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A1AA82D-EF8A-48C5-939D-901687AFD920}" type="pres">
      <dgm:prSet presAssocID="{77103EB9-AB8D-4DA0-8FEC-04B45C889D34}" presName="linNode" presStyleCnt="0"/>
      <dgm:spPr/>
    </dgm:pt>
    <dgm:pt modelId="{965F4B67-7E68-4E96-AD43-0D3F6E0D74CE}" type="pres">
      <dgm:prSet presAssocID="{77103EB9-AB8D-4DA0-8FEC-04B45C889D3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74AA38-B923-45CE-8EA2-8658AB904514}" type="pres">
      <dgm:prSet presAssocID="{77103EB9-AB8D-4DA0-8FEC-04B45C889D3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A27E44-A3C1-406A-95F2-A8810C4C7B4E}" type="pres">
      <dgm:prSet presAssocID="{40137678-ECBE-42DB-A849-EE643593A905}" presName="sp" presStyleCnt="0"/>
      <dgm:spPr/>
    </dgm:pt>
    <dgm:pt modelId="{8ABEFF28-949E-45B6-9F9C-5A5834D86319}" type="pres">
      <dgm:prSet presAssocID="{CE3115B2-154A-4F67-A830-DE858727F9C2}" presName="linNode" presStyleCnt="0"/>
      <dgm:spPr/>
    </dgm:pt>
    <dgm:pt modelId="{967FDC39-6F62-45A8-9C2A-3D5FE252E6B8}" type="pres">
      <dgm:prSet presAssocID="{CE3115B2-154A-4F67-A830-DE858727F9C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C727F6E-DA49-4525-A517-48879399D572}" type="pres">
      <dgm:prSet presAssocID="{CE3115B2-154A-4F67-A830-DE858727F9C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C5BE98-3F60-4858-B0EA-F7D19B6C01BD}" type="pres">
      <dgm:prSet presAssocID="{D7C44F02-863F-45DD-9AFD-41211AE27994}" presName="sp" presStyleCnt="0"/>
      <dgm:spPr/>
    </dgm:pt>
    <dgm:pt modelId="{9DCFCA4B-E625-4627-8858-D724F48B6CFA}" type="pres">
      <dgm:prSet presAssocID="{261290E7-92D5-401F-862F-FEC4AFD1DC31}" presName="linNode" presStyleCnt="0"/>
      <dgm:spPr/>
    </dgm:pt>
    <dgm:pt modelId="{BA944F01-543B-4CED-9402-1D0271F46F71}" type="pres">
      <dgm:prSet presAssocID="{261290E7-92D5-401F-862F-FEC4AFD1DC3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EF41F5-64A5-49D5-8594-C202716D7D60}" type="pres">
      <dgm:prSet presAssocID="{261290E7-92D5-401F-862F-FEC4AFD1DC3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07684B1-E27F-4D34-A995-B6A972D04306}" type="presOf" srcId="{CE3115B2-154A-4F67-A830-DE858727F9C2}" destId="{967FDC39-6F62-45A8-9C2A-3D5FE252E6B8}" srcOrd="0" destOrd="0" presId="urn:microsoft.com/office/officeart/2005/8/layout/vList5"/>
    <dgm:cxn modelId="{0B350C4B-3BDD-45E0-9B6E-E5918F81C5C0}" type="presOf" srcId="{28648DE2-3A66-4D34-BA12-642A18D880D5}" destId="{1B79BCE3-BED8-49AA-A759-91336EC96FDA}" srcOrd="0" destOrd="0" presId="urn:microsoft.com/office/officeart/2005/8/layout/vList5"/>
    <dgm:cxn modelId="{1677163A-A001-4DAF-A885-C5BCF1D6F58C}" srcId="{261290E7-92D5-401F-862F-FEC4AFD1DC31}" destId="{A4AAC8ED-C760-49C4-B2D7-1FFA9104CF53}" srcOrd="0" destOrd="0" parTransId="{7423363E-E32D-4825-B3B6-2E59E0631342}" sibTransId="{2F0185AF-21F9-4118-B51E-77AE85A436D0}"/>
    <dgm:cxn modelId="{CD1526B8-F9F1-4E70-9308-2846017D9D4E}" type="presOf" srcId="{3C2D9D6E-590C-489B-A1A8-BCD9568A8532}" destId="{D474AA38-B923-45CE-8EA2-8658AB904514}" srcOrd="0" destOrd="0" presId="urn:microsoft.com/office/officeart/2005/8/layout/vList5"/>
    <dgm:cxn modelId="{0E0D9E88-20B6-4D63-AB6A-E23A07D0CB5F}" type="presOf" srcId="{77103EB9-AB8D-4DA0-8FEC-04B45C889D34}" destId="{965F4B67-7E68-4E96-AD43-0D3F6E0D74CE}" srcOrd="0" destOrd="0" presId="urn:microsoft.com/office/officeart/2005/8/layout/vList5"/>
    <dgm:cxn modelId="{C057B949-1F57-4846-94B7-F3DCF01A6675}" srcId="{28648DE2-3A66-4D34-BA12-642A18D880D5}" destId="{77103EB9-AB8D-4DA0-8FEC-04B45C889D34}" srcOrd="0" destOrd="0" parTransId="{D69C760F-3349-4BE1-9223-0A90414DE4BF}" sibTransId="{40137678-ECBE-42DB-A849-EE643593A905}"/>
    <dgm:cxn modelId="{85EA0722-E0AC-4819-8262-A3AE7ACDC609}" type="presOf" srcId="{261290E7-92D5-401F-862F-FEC4AFD1DC31}" destId="{BA944F01-543B-4CED-9402-1D0271F46F71}" srcOrd="0" destOrd="0" presId="urn:microsoft.com/office/officeart/2005/8/layout/vList5"/>
    <dgm:cxn modelId="{E84F68B3-7747-4C5C-A647-A8B4642F5BF6}" type="presOf" srcId="{3A88F463-CDD6-49A8-8040-0514A910EB3F}" destId="{8C727F6E-DA49-4525-A517-48879399D572}" srcOrd="0" destOrd="0" presId="urn:microsoft.com/office/officeart/2005/8/layout/vList5"/>
    <dgm:cxn modelId="{599AA5E9-84C4-4D5A-BE41-10284F6D7CFE}" srcId="{28648DE2-3A66-4D34-BA12-642A18D880D5}" destId="{CE3115B2-154A-4F67-A830-DE858727F9C2}" srcOrd="1" destOrd="0" parTransId="{F2CD1CE9-58CC-4D85-8D41-BCACFE77734B}" sibTransId="{D7C44F02-863F-45DD-9AFD-41211AE27994}"/>
    <dgm:cxn modelId="{F87EF63F-7C14-461F-A4ED-02C112F21622}" srcId="{28648DE2-3A66-4D34-BA12-642A18D880D5}" destId="{261290E7-92D5-401F-862F-FEC4AFD1DC31}" srcOrd="2" destOrd="0" parTransId="{9B8A26D6-9C76-4E34-96AA-F43E46D79A8F}" sibTransId="{2D715CB8-22DD-47E6-8DE0-0CA20966A302}"/>
    <dgm:cxn modelId="{773F3F7B-5300-4871-AC2A-93C03E9FC376}" srcId="{77103EB9-AB8D-4DA0-8FEC-04B45C889D34}" destId="{3C2D9D6E-590C-489B-A1A8-BCD9568A8532}" srcOrd="0" destOrd="0" parTransId="{462A4DF6-86EB-4C61-A9F6-0AB4CA0106A3}" sibTransId="{112586E3-A9EA-416B-AE1A-78E0D4EFBB1F}"/>
    <dgm:cxn modelId="{6A65EB02-299F-4328-8283-27D106760D63}" srcId="{CE3115B2-154A-4F67-A830-DE858727F9C2}" destId="{3A88F463-CDD6-49A8-8040-0514A910EB3F}" srcOrd="0" destOrd="0" parTransId="{4421E1E2-E416-476C-BD2B-2DC49CAA5566}" sibTransId="{BEA92153-A40D-4566-B3C3-81DE76BDC510}"/>
    <dgm:cxn modelId="{143052A6-296D-43B7-955A-99E04110AC96}" type="presOf" srcId="{A4AAC8ED-C760-49C4-B2D7-1FFA9104CF53}" destId="{3DEF41F5-64A5-49D5-8594-C202716D7D60}" srcOrd="0" destOrd="0" presId="urn:microsoft.com/office/officeart/2005/8/layout/vList5"/>
    <dgm:cxn modelId="{12E44BEA-83AA-4527-A6D6-F3F2017B9964}" type="presOf" srcId="{265A89C1-EE7E-4E97-AEBF-1E9BEA456EA3}" destId="{3DEF41F5-64A5-49D5-8594-C202716D7D60}" srcOrd="0" destOrd="1" presId="urn:microsoft.com/office/officeart/2005/8/layout/vList5"/>
    <dgm:cxn modelId="{D26CE215-8168-41CF-8366-B55129E0B33E}" srcId="{261290E7-92D5-401F-862F-FEC4AFD1DC31}" destId="{265A89C1-EE7E-4E97-AEBF-1E9BEA456EA3}" srcOrd="1" destOrd="0" parTransId="{D593CB21-7D7D-4BCF-8B1E-BACBC109700B}" sibTransId="{B151E176-9C1F-4E89-AC07-457DAEC8C85D}"/>
    <dgm:cxn modelId="{4627C198-7CB2-450D-83EB-63999F70B92D}" type="presParOf" srcId="{1B79BCE3-BED8-49AA-A759-91336EC96FDA}" destId="{BA1AA82D-EF8A-48C5-939D-901687AFD920}" srcOrd="0" destOrd="0" presId="urn:microsoft.com/office/officeart/2005/8/layout/vList5"/>
    <dgm:cxn modelId="{165E1B60-6909-4338-9953-53A22C80CE20}" type="presParOf" srcId="{BA1AA82D-EF8A-48C5-939D-901687AFD920}" destId="{965F4B67-7E68-4E96-AD43-0D3F6E0D74CE}" srcOrd="0" destOrd="0" presId="urn:microsoft.com/office/officeart/2005/8/layout/vList5"/>
    <dgm:cxn modelId="{F056C27F-8E58-453B-8E29-FCA9F0DE6CFD}" type="presParOf" srcId="{BA1AA82D-EF8A-48C5-939D-901687AFD920}" destId="{D474AA38-B923-45CE-8EA2-8658AB904514}" srcOrd="1" destOrd="0" presId="urn:microsoft.com/office/officeart/2005/8/layout/vList5"/>
    <dgm:cxn modelId="{37A4C8B6-E2A1-4B2F-82CA-08578FC567DA}" type="presParOf" srcId="{1B79BCE3-BED8-49AA-A759-91336EC96FDA}" destId="{C7A27E44-A3C1-406A-95F2-A8810C4C7B4E}" srcOrd="1" destOrd="0" presId="urn:microsoft.com/office/officeart/2005/8/layout/vList5"/>
    <dgm:cxn modelId="{71592B90-4038-4F17-88DB-BD2447D29DCB}" type="presParOf" srcId="{1B79BCE3-BED8-49AA-A759-91336EC96FDA}" destId="{8ABEFF28-949E-45B6-9F9C-5A5834D86319}" srcOrd="2" destOrd="0" presId="urn:microsoft.com/office/officeart/2005/8/layout/vList5"/>
    <dgm:cxn modelId="{A223B31C-2FF7-4271-97B9-FE37079AC90D}" type="presParOf" srcId="{8ABEFF28-949E-45B6-9F9C-5A5834D86319}" destId="{967FDC39-6F62-45A8-9C2A-3D5FE252E6B8}" srcOrd="0" destOrd="0" presId="urn:microsoft.com/office/officeart/2005/8/layout/vList5"/>
    <dgm:cxn modelId="{DCB84FFF-EF40-4F85-A3C3-289226200CC6}" type="presParOf" srcId="{8ABEFF28-949E-45B6-9F9C-5A5834D86319}" destId="{8C727F6E-DA49-4525-A517-48879399D572}" srcOrd="1" destOrd="0" presId="urn:microsoft.com/office/officeart/2005/8/layout/vList5"/>
    <dgm:cxn modelId="{E0AF417D-FFD0-4D89-BC25-B8E9AC43D05A}" type="presParOf" srcId="{1B79BCE3-BED8-49AA-A759-91336EC96FDA}" destId="{2FC5BE98-3F60-4858-B0EA-F7D19B6C01BD}" srcOrd="3" destOrd="0" presId="urn:microsoft.com/office/officeart/2005/8/layout/vList5"/>
    <dgm:cxn modelId="{8692D580-357A-4D85-BE14-571DE7C69BCC}" type="presParOf" srcId="{1B79BCE3-BED8-49AA-A759-91336EC96FDA}" destId="{9DCFCA4B-E625-4627-8858-D724F48B6CFA}" srcOrd="4" destOrd="0" presId="urn:microsoft.com/office/officeart/2005/8/layout/vList5"/>
    <dgm:cxn modelId="{E320011A-457F-4951-8642-54B23C7AB68F}" type="presParOf" srcId="{9DCFCA4B-E625-4627-8858-D724F48B6CFA}" destId="{BA944F01-543B-4CED-9402-1D0271F46F71}" srcOrd="0" destOrd="0" presId="urn:microsoft.com/office/officeart/2005/8/layout/vList5"/>
    <dgm:cxn modelId="{FACABD9F-71A7-4E3D-A30D-4D39B59D7F90}" type="presParOf" srcId="{9DCFCA4B-E625-4627-8858-D724F48B6CFA}" destId="{3DEF41F5-64A5-49D5-8594-C202716D7D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88388-D907-4957-9610-3E6A530C5DE1}" type="datetimeFigureOut">
              <a:rPr lang="it-IT" smtClean="0"/>
              <a:t>27/10/2015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F8CFC-67C4-4B20-B5F3-CB55239460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95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1B781-B993-4B5C-82ED-31FEAD01BA81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340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1B781-B993-4B5C-82ED-31FEAD01BA81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198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1B781-B993-4B5C-82ED-31FEAD01BA81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052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1B781-B993-4B5C-82ED-31FEAD01BA81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6931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1B781-B993-4B5C-82ED-31FEAD01BA81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0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01E2-49C6-493C-B1FA-A3BB6E75FD4C}" type="datetimeFigureOut">
              <a:rPr lang="it-IT" smtClean="0"/>
              <a:t>27/10/2015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9261-8A96-47B8-ACCD-FD2ABB869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279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01E2-49C6-493C-B1FA-A3BB6E75FD4C}" type="datetimeFigureOut">
              <a:rPr lang="it-IT" smtClean="0"/>
              <a:t>27/10/2015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9261-8A96-47B8-ACCD-FD2ABB869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685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01E2-49C6-493C-B1FA-A3BB6E75FD4C}" type="datetimeFigureOut">
              <a:rPr lang="it-IT" smtClean="0"/>
              <a:t>27/10/2015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9261-8A96-47B8-ACCD-FD2ABB869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41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01E2-49C6-493C-B1FA-A3BB6E75FD4C}" type="datetimeFigureOut">
              <a:rPr lang="it-IT" smtClean="0"/>
              <a:t>27/10/2015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9261-8A96-47B8-ACCD-FD2ABB869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94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01E2-49C6-493C-B1FA-A3BB6E75FD4C}" type="datetimeFigureOut">
              <a:rPr lang="it-IT" smtClean="0"/>
              <a:t>27/10/2015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9261-8A96-47B8-ACCD-FD2ABB869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370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01E2-49C6-493C-B1FA-A3BB6E75FD4C}" type="datetimeFigureOut">
              <a:rPr lang="it-IT" smtClean="0"/>
              <a:t>27/10/2015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9261-8A96-47B8-ACCD-FD2ABB869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40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01E2-49C6-493C-B1FA-A3BB6E75FD4C}" type="datetimeFigureOut">
              <a:rPr lang="it-IT" smtClean="0"/>
              <a:t>27/10/2015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9261-8A96-47B8-ACCD-FD2ABB869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15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01E2-49C6-493C-B1FA-A3BB6E75FD4C}" type="datetimeFigureOut">
              <a:rPr lang="it-IT" smtClean="0"/>
              <a:t>27/10/2015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9261-8A96-47B8-ACCD-FD2ABB869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975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01E2-49C6-493C-B1FA-A3BB6E75FD4C}" type="datetimeFigureOut">
              <a:rPr lang="it-IT" smtClean="0"/>
              <a:t>27/10/2015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9261-8A96-47B8-ACCD-FD2ABB869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100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01E2-49C6-493C-B1FA-A3BB6E75FD4C}" type="datetimeFigureOut">
              <a:rPr lang="it-IT" smtClean="0"/>
              <a:t>27/10/2015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9261-8A96-47B8-ACCD-FD2ABB869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27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01E2-49C6-493C-B1FA-A3BB6E75FD4C}" type="datetimeFigureOut">
              <a:rPr lang="it-IT" smtClean="0"/>
              <a:t>27/10/2015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9261-8A96-47B8-ACCD-FD2ABB869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73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101E2-49C6-493C-B1FA-A3BB6E75FD4C}" type="datetimeFigureOut">
              <a:rPr lang="it-IT" smtClean="0"/>
              <a:t>27/10/2015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19261-8A96-47B8-ACCD-FD2ABB869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00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programmaintegra.i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.raguso@programmaintegra.it" TargetMode="External"/><Relationship Id="rId5" Type="http://schemas.openxmlformats.org/officeDocument/2006/relationships/hyperlink" Target="mailto:n.basili@programmaintegra.it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://www.mediation-time.eu/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1518" cy="1374281"/>
          </a:xfrm>
          <a:prstGeom prst="rect">
            <a:avLst/>
          </a:prstGeom>
        </p:spPr>
      </p:pic>
      <p:pic>
        <p:nvPicPr>
          <p:cNvPr id="5" name="Εικόνα 7" descr="EU flag-Erasmus+_vect_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72" y="199122"/>
            <a:ext cx="2428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:\Users\n.basili\Downloads\Time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01" y="65771"/>
            <a:ext cx="28289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2120946" y="2333625"/>
            <a:ext cx="7291355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Progetto TIME</a:t>
            </a:r>
          </a:p>
          <a:p>
            <a:pPr algn="ctr"/>
            <a:r>
              <a:rPr lang="it-IT" sz="2400" b="1" dirty="0" smtClean="0"/>
              <a:t>Train </a:t>
            </a:r>
            <a:r>
              <a:rPr lang="it-IT" sz="2400" b="1" dirty="0" err="1" smtClean="0"/>
              <a:t>Intercutural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Mediators</a:t>
            </a:r>
            <a:r>
              <a:rPr lang="it-IT" sz="2400" b="1" dirty="0" smtClean="0"/>
              <a:t> for a Multiculturale Europe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 smtClean="0"/>
              <a:t>28 ottobre 2015 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dirty="0" smtClean="0"/>
              <a:t>Centro cittadino per le migrazioni, l’asilo e l’integrazione sociale </a:t>
            </a:r>
          </a:p>
          <a:p>
            <a:pPr algn="ctr"/>
            <a:r>
              <a:rPr lang="it-IT" dirty="0" smtClean="0"/>
              <a:t>Roma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953250" y="5323413"/>
            <a:ext cx="4973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Relatore: Nicoletta Basili, Programma integra</a:t>
            </a:r>
          </a:p>
          <a:p>
            <a:r>
              <a:rPr lang="it-IT" dirty="0" smtClean="0"/>
              <a:t>Responsabile  Area progettazione e comunicazione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359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1518" cy="1374281"/>
          </a:xfrm>
          <a:prstGeom prst="rect">
            <a:avLst/>
          </a:prstGeom>
        </p:spPr>
      </p:pic>
      <p:pic>
        <p:nvPicPr>
          <p:cNvPr id="5" name="Εικόνα 7" descr="EU flag-Erasmus+_vect_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72" y="199122"/>
            <a:ext cx="2428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:\Users\n.basili\Downloads\Time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01" y="65771"/>
            <a:ext cx="28289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3056015" y="1154686"/>
            <a:ext cx="515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Cosa definisce una buona pratica: i principali criteri  </a:t>
            </a:r>
            <a:endParaRPr lang="it-IT" b="1" dirty="0"/>
          </a:p>
        </p:txBody>
      </p:sp>
      <p:sp>
        <p:nvSpPr>
          <p:cNvPr id="2" name="Rettangolo 1"/>
          <p:cNvSpPr/>
          <p:nvPr/>
        </p:nvSpPr>
        <p:spPr>
          <a:xfrm>
            <a:off x="2648287" y="1718730"/>
            <a:ext cx="5972433" cy="58226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Chiara definizione degli obiettivi e delle attività 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648286" y="2468762"/>
            <a:ext cx="5972433" cy="58226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Partecipazione di differenti </a:t>
            </a:r>
            <a:r>
              <a:rPr lang="it-IT" sz="2000" b="1" dirty="0" err="1" smtClean="0">
                <a:solidFill>
                  <a:schemeClr val="tx1"/>
                </a:solidFill>
              </a:rPr>
              <a:t>stakeholders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057136" y="3237470"/>
            <a:ext cx="7457567" cy="58226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Impatto/efficacia: risposta a bisogni effettivi, benefici tangibili sui destinatari  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648288" y="3963710"/>
            <a:ext cx="5972433" cy="58226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Sostenibilità economica e sociale 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659241" y="4688794"/>
            <a:ext cx="5972433" cy="58226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Trasferibilità 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057137" y="5366837"/>
            <a:ext cx="7457566" cy="58226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Aderenza ai valori di democrazia, diritti umani, tolleranza, coesione sociale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659242" y="6091921"/>
            <a:ext cx="5972433" cy="58226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Connessione con altre politiche implementate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 rot="19449848">
            <a:off x="8421646" y="1651070"/>
            <a:ext cx="137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Obbligatorio</a:t>
            </a:r>
            <a:endParaRPr lang="it-IT" b="1" dirty="0"/>
          </a:p>
        </p:txBody>
      </p:sp>
      <p:sp>
        <p:nvSpPr>
          <p:cNvPr id="14" name="CasellaDiTesto 13"/>
          <p:cNvSpPr txBox="1"/>
          <p:nvPr/>
        </p:nvSpPr>
        <p:spPr>
          <a:xfrm rot="19449848">
            <a:off x="9385750" y="2753558"/>
            <a:ext cx="137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Obbligatorio</a:t>
            </a:r>
            <a:endParaRPr lang="it-IT" b="1" dirty="0"/>
          </a:p>
        </p:txBody>
      </p:sp>
      <p:sp>
        <p:nvSpPr>
          <p:cNvPr id="15" name="CasellaDiTesto 14"/>
          <p:cNvSpPr txBox="1"/>
          <p:nvPr/>
        </p:nvSpPr>
        <p:spPr>
          <a:xfrm rot="19449848">
            <a:off x="8421645" y="4030413"/>
            <a:ext cx="137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Obbligatorio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75966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1518" cy="1374281"/>
          </a:xfrm>
          <a:prstGeom prst="rect">
            <a:avLst/>
          </a:prstGeom>
        </p:spPr>
      </p:pic>
      <p:pic>
        <p:nvPicPr>
          <p:cNvPr id="5" name="Εικόνα 7" descr="EU flag-Erasmus+_vect_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72" y="199122"/>
            <a:ext cx="2428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:\Users\n.basili\Downloads\Time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01" y="65771"/>
            <a:ext cx="28289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420130" y="2092411"/>
            <a:ext cx="49719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n. 21 pratiche selezionate</a:t>
            </a:r>
          </a:p>
          <a:p>
            <a:r>
              <a:rPr lang="it-IT" dirty="0" smtClean="0"/>
              <a:t>Categorie: politica/intervento di sistema, amministrazione pubblica, </a:t>
            </a:r>
          </a:p>
          <a:p>
            <a:r>
              <a:rPr lang="it-IT" dirty="0"/>
              <a:t>f</a:t>
            </a:r>
            <a:r>
              <a:rPr lang="it-IT" dirty="0" smtClean="0"/>
              <a:t>ormazione, sistema di certificazione, progetti di integrazione</a:t>
            </a:r>
          </a:p>
          <a:p>
            <a:endParaRPr lang="it-IT" dirty="0"/>
          </a:p>
          <a:p>
            <a:r>
              <a:rPr lang="it-IT" dirty="0" smtClean="0"/>
              <a:t>n. 10 pratiche scelte </a:t>
            </a:r>
          </a:p>
          <a:p>
            <a:r>
              <a:rPr lang="it-IT" dirty="0"/>
              <a:t>3</a:t>
            </a:r>
            <a:r>
              <a:rPr lang="it-IT" dirty="0" smtClean="0"/>
              <a:t> Belgio (</a:t>
            </a:r>
            <a:r>
              <a:rPr lang="it-IT" dirty="0"/>
              <a:t>2 politica/intervento di sistema, </a:t>
            </a:r>
            <a:r>
              <a:rPr lang="it-IT" dirty="0" smtClean="0"/>
              <a:t>1 formazione)</a:t>
            </a:r>
          </a:p>
          <a:p>
            <a:r>
              <a:rPr lang="it-IT" dirty="0" smtClean="0"/>
              <a:t>2 Francia (1 intervento di sistema, 1 formazione)</a:t>
            </a:r>
          </a:p>
          <a:p>
            <a:r>
              <a:rPr lang="it-IT" dirty="0" smtClean="0"/>
              <a:t>1 </a:t>
            </a:r>
            <a:r>
              <a:rPr lang="it-IT" dirty="0"/>
              <a:t>Italia (intervento di sistema)</a:t>
            </a:r>
            <a:endParaRPr lang="it-IT" dirty="0" smtClean="0"/>
          </a:p>
          <a:p>
            <a:r>
              <a:rPr lang="it-IT" dirty="0" smtClean="0"/>
              <a:t>1 </a:t>
            </a:r>
            <a:r>
              <a:rPr lang="it-IT" dirty="0"/>
              <a:t>Portogallo (intervento di sistema)</a:t>
            </a:r>
            <a:endParaRPr lang="it-IT" dirty="0" smtClean="0"/>
          </a:p>
          <a:p>
            <a:r>
              <a:rPr lang="it-IT" dirty="0" smtClean="0"/>
              <a:t>2 Svizzera (1 formazione/sistema di certificazione,</a:t>
            </a:r>
          </a:p>
          <a:p>
            <a:r>
              <a:rPr lang="it-IT" dirty="0" smtClean="0"/>
              <a:t>1 </a:t>
            </a:r>
            <a:r>
              <a:rPr lang="it-IT" dirty="0"/>
              <a:t>intervento di sistema)</a:t>
            </a:r>
            <a:endParaRPr lang="it-IT" dirty="0" smtClean="0"/>
          </a:p>
          <a:p>
            <a:r>
              <a:rPr lang="it-IT" dirty="0" smtClean="0"/>
              <a:t>1 Germania, Austria (progetti di integrazione)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20129" y="1515695"/>
            <a:ext cx="191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Principali risultati </a:t>
            </a:r>
            <a:endParaRPr lang="it-IT" b="1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970006" y="1523931"/>
            <a:ext cx="3458308" cy="4243388"/>
            <a:chOff x="1805" y="845"/>
            <a:chExt cx="2820" cy="3194"/>
          </a:xfrm>
          <a:solidFill>
            <a:schemeClr val="bg1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805" y="3082"/>
              <a:ext cx="328" cy="432"/>
            </a:xfrm>
            <a:custGeom>
              <a:avLst/>
              <a:gdLst>
                <a:gd name="T0" fmla="*/ 165 w 344"/>
                <a:gd name="T1" fmla="*/ 0 h 492"/>
                <a:gd name="T2" fmla="*/ 180 w 344"/>
                <a:gd name="T3" fmla="*/ 25 h 492"/>
                <a:gd name="T4" fmla="*/ 195 w 344"/>
                <a:gd name="T5" fmla="*/ 25 h 492"/>
                <a:gd name="T6" fmla="*/ 238 w 344"/>
                <a:gd name="T7" fmla="*/ 31 h 492"/>
                <a:gd name="T8" fmla="*/ 258 w 344"/>
                <a:gd name="T9" fmla="*/ 37 h 492"/>
                <a:gd name="T10" fmla="*/ 276 w 344"/>
                <a:gd name="T11" fmla="*/ 60 h 492"/>
                <a:gd name="T12" fmla="*/ 281 w 344"/>
                <a:gd name="T13" fmla="*/ 68 h 492"/>
                <a:gd name="T14" fmla="*/ 231 w 344"/>
                <a:gd name="T15" fmla="*/ 85 h 492"/>
                <a:gd name="T16" fmla="*/ 215 w 344"/>
                <a:gd name="T17" fmla="*/ 112 h 492"/>
                <a:gd name="T18" fmla="*/ 201 w 344"/>
                <a:gd name="T19" fmla="*/ 136 h 492"/>
                <a:gd name="T20" fmla="*/ 191 w 344"/>
                <a:gd name="T21" fmla="*/ 156 h 492"/>
                <a:gd name="T22" fmla="*/ 167 w 344"/>
                <a:gd name="T23" fmla="*/ 151 h 492"/>
                <a:gd name="T24" fmla="*/ 163 w 344"/>
                <a:gd name="T25" fmla="*/ 171 h 492"/>
                <a:gd name="T26" fmla="*/ 165 w 344"/>
                <a:gd name="T27" fmla="*/ 191 h 492"/>
                <a:gd name="T28" fmla="*/ 144 w 344"/>
                <a:gd name="T29" fmla="*/ 211 h 492"/>
                <a:gd name="T30" fmla="*/ 140 w 344"/>
                <a:gd name="T31" fmla="*/ 236 h 492"/>
                <a:gd name="T32" fmla="*/ 144 w 344"/>
                <a:gd name="T33" fmla="*/ 253 h 492"/>
                <a:gd name="T34" fmla="*/ 108 w 344"/>
                <a:gd name="T35" fmla="*/ 265 h 492"/>
                <a:gd name="T36" fmla="*/ 107 w 344"/>
                <a:gd name="T37" fmla="*/ 289 h 492"/>
                <a:gd name="T38" fmla="*/ 56 w 344"/>
                <a:gd name="T39" fmla="*/ 292 h 492"/>
                <a:gd name="T40" fmla="*/ 18 w 344"/>
                <a:gd name="T41" fmla="*/ 270 h 492"/>
                <a:gd name="T42" fmla="*/ 0 w 344"/>
                <a:gd name="T43" fmla="*/ 264 h 492"/>
                <a:gd name="T44" fmla="*/ 20 w 344"/>
                <a:gd name="T45" fmla="*/ 241 h 492"/>
                <a:gd name="T46" fmla="*/ 45 w 344"/>
                <a:gd name="T47" fmla="*/ 211 h 492"/>
                <a:gd name="T48" fmla="*/ 41 w 344"/>
                <a:gd name="T49" fmla="*/ 193 h 492"/>
                <a:gd name="T50" fmla="*/ 29 w 344"/>
                <a:gd name="T51" fmla="*/ 180 h 492"/>
                <a:gd name="T52" fmla="*/ 49 w 344"/>
                <a:gd name="T53" fmla="*/ 169 h 492"/>
                <a:gd name="T54" fmla="*/ 20 w 344"/>
                <a:gd name="T55" fmla="*/ 171 h 492"/>
                <a:gd name="T56" fmla="*/ 29 w 344"/>
                <a:gd name="T57" fmla="*/ 151 h 492"/>
                <a:gd name="T58" fmla="*/ 39 w 344"/>
                <a:gd name="T59" fmla="*/ 134 h 492"/>
                <a:gd name="T60" fmla="*/ 49 w 344"/>
                <a:gd name="T61" fmla="*/ 125 h 492"/>
                <a:gd name="T62" fmla="*/ 77 w 344"/>
                <a:gd name="T63" fmla="*/ 112 h 492"/>
                <a:gd name="T64" fmla="*/ 114 w 344"/>
                <a:gd name="T65" fmla="*/ 76 h 492"/>
                <a:gd name="T66" fmla="*/ 127 w 344"/>
                <a:gd name="T67" fmla="*/ 53 h 492"/>
                <a:gd name="T68" fmla="*/ 136 w 344"/>
                <a:gd name="T69" fmla="*/ 2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4"/>
                <a:gd name="T106" fmla="*/ 0 h 492"/>
                <a:gd name="T107" fmla="*/ 344 w 344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4" h="492">
                  <a:moveTo>
                    <a:pt x="174" y="4"/>
                  </a:moveTo>
                  <a:lnTo>
                    <a:pt x="199" y="0"/>
                  </a:lnTo>
                  <a:lnTo>
                    <a:pt x="215" y="20"/>
                  </a:lnTo>
                  <a:lnTo>
                    <a:pt x="218" y="43"/>
                  </a:lnTo>
                  <a:lnTo>
                    <a:pt x="224" y="47"/>
                  </a:lnTo>
                  <a:lnTo>
                    <a:pt x="236" y="43"/>
                  </a:lnTo>
                  <a:lnTo>
                    <a:pt x="277" y="59"/>
                  </a:lnTo>
                  <a:lnTo>
                    <a:pt x="288" y="52"/>
                  </a:lnTo>
                  <a:lnTo>
                    <a:pt x="304" y="50"/>
                  </a:lnTo>
                  <a:lnTo>
                    <a:pt x="313" y="63"/>
                  </a:lnTo>
                  <a:lnTo>
                    <a:pt x="322" y="86"/>
                  </a:lnTo>
                  <a:lnTo>
                    <a:pt x="333" y="100"/>
                  </a:lnTo>
                  <a:lnTo>
                    <a:pt x="343" y="109"/>
                  </a:lnTo>
                  <a:lnTo>
                    <a:pt x="340" y="115"/>
                  </a:lnTo>
                  <a:lnTo>
                    <a:pt x="311" y="125"/>
                  </a:lnTo>
                  <a:lnTo>
                    <a:pt x="279" y="143"/>
                  </a:lnTo>
                  <a:lnTo>
                    <a:pt x="279" y="172"/>
                  </a:lnTo>
                  <a:lnTo>
                    <a:pt x="261" y="188"/>
                  </a:lnTo>
                  <a:lnTo>
                    <a:pt x="245" y="202"/>
                  </a:lnTo>
                  <a:lnTo>
                    <a:pt x="243" y="229"/>
                  </a:lnTo>
                  <a:lnTo>
                    <a:pt x="243" y="250"/>
                  </a:lnTo>
                  <a:lnTo>
                    <a:pt x="231" y="263"/>
                  </a:lnTo>
                  <a:lnTo>
                    <a:pt x="220" y="250"/>
                  </a:lnTo>
                  <a:lnTo>
                    <a:pt x="202" y="254"/>
                  </a:lnTo>
                  <a:lnTo>
                    <a:pt x="199" y="263"/>
                  </a:lnTo>
                  <a:lnTo>
                    <a:pt x="197" y="288"/>
                  </a:lnTo>
                  <a:lnTo>
                    <a:pt x="204" y="297"/>
                  </a:lnTo>
                  <a:lnTo>
                    <a:pt x="199" y="322"/>
                  </a:lnTo>
                  <a:lnTo>
                    <a:pt x="188" y="334"/>
                  </a:lnTo>
                  <a:lnTo>
                    <a:pt x="174" y="354"/>
                  </a:lnTo>
                  <a:lnTo>
                    <a:pt x="168" y="370"/>
                  </a:lnTo>
                  <a:lnTo>
                    <a:pt x="170" y="397"/>
                  </a:lnTo>
                  <a:lnTo>
                    <a:pt x="183" y="415"/>
                  </a:lnTo>
                  <a:lnTo>
                    <a:pt x="174" y="425"/>
                  </a:lnTo>
                  <a:lnTo>
                    <a:pt x="143" y="436"/>
                  </a:lnTo>
                  <a:lnTo>
                    <a:pt x="131" y="447"/>
                  </a:lnTo>
                  <a:lnTo>
                    <a:pt x="129" y="461"/>
                  </a:lnTo>
                  <a:lnTo>
                    <a:pt x="129" y="486"/>
                  </a:lnTo>
                  <a:lnTo>
                    <a:pt x="93" y="486"/>
                  </a:lnTo>
                  <a:lnTo>
                    <a:pt x="68" y="491"/>
                  </a:lnTo>
                  <a:lnTo>
                    <a:pt x="38" y="456"/>
                  </a:lnTo>
                  <a:lnTo>
                    <a:pt x="22" y="456"/>
                  </a:lnTo>
                  <a:lnTo>
                    <a:pt x="9" y="456"/>
                  </a:lnTo>
                  <a:lnTo>
                    <a:pt x="0" y="445"/>
                  </a:lnTo>
                  <a:lnTo>
                    <a:pt x="9" y="431"/>
                  </a:lnTo>
                  <a:lnTo>
                    <a:pt x="24" y="406"/>
                  </a:lnTo>
                  <a:lnTo>
                    <a:pt x="34" y="381"/>
                  </a:lnTo>
                  <a:lnTo>
                    <a:pt x="54" y="354"/>
                  </a:lnTo>
                  <a:lnTo>
                    <a:pt x="59" y="336"/>
                  </a:lnTo>
                  <a:lnTo>
                    <a:pt x="49" y="325"/>
                  </a:lnTo>
                  <a:lnTo>
                    <a:pt x="38" y="311"/>
                  </a:lnTo>
                  <a:lnTo>
                    <a:pt x="34" y="304"/>
                  </a:lnTo>
                  <a:lnTo>
                    <a:pt x="49" y="300"/>
                  </a:lnTo>
                  <a:lnTo>
                    <a:pt x="59" y="284"/>
                  </a:lnTo>
                  <a:lnTo>
                    <a:pt x="43" y="279"/>
                  </a:lnTo>
                  <a:lnTo>
                    <a:pt x="24" y="288"/>
                  </a:lnTo>
                  <a:lnTo>
                    <a:pt x="24" y="265"/>
                  </a:lnTo>
                  <a:lnTo>
                    <a:pt x="34" y="254"/>
                  </a:lnTo>
                  <a:lnTo>
                    <a:pt x="43" y="240"/>
                  </a:lnTo>
                  <a:lnTo>
                    <a:pt x="47" y="225"/>
                  </a:lnTo>
                  <a:lnTo>
                    <a:pt x="49" y="213"/>
                  </a:lnTo>
                  <a:lnTo>
                    <a:pt x="59" y="209"/>
                  </a:lnTo>
                  <a:lnTo>
                    <a:pt x="70" y="218"/>
                  </a:lnTo>
                  <a:lnTo>
                    <a:pt x="93" y="188"/>
                  </a:lnTo>
                  <a:lnTo>
                    <a:pt x="104" y="168"/>
                  </a:lnTo>
                  <a:lnTo>
                    <a:pt x="138" y="129"/>
                  </a:lnTo>
                  <a:lnTo>
                    <a:pt x="138" y="113"/>
                  </a:lnTo>
                  <a:lnTo>
                    <a:pt x="154" y="88"/>
                  </a:lnTo>
                  <a:lnTo>
                    <a:pt x="159" y="59"/>
                  </a:lnTo>
                  <a:lnTo>
                    <a:pt x="165" y="43"/>
                  </a:lnTo>
                  <a:lnTo>
                    <a:pt x="174" y="4"/>
                  </a:lnTo>
                </a:path>
              </a:pathLst>
            </a:custGeom>
            <a:solidFill>
              <a:srgbClr val="C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929" y="2948"/>
              <a:ext cx="867" cy="707"/>
            </a:xfrm>
            <a:custGeom>
              <a:avLst/>
              <a:gdLst>
                <a:gd name="T0" fmla="*/ 32 w 911"/>
                <a:gd name="T1" fmla="*/ 86 h 805"/>
                <a:gd name="T2" fmla="*/ 58 w 911"/>
                <a:gd name="T3" fmla="*/ 52 h 805"/>
                <a:gd name="T4" fmla="*/ 51 w 911"/>
                <a:gd name="T5" fmla="*/ 39 h 805"/>
                <a:gd name="T6" fmla="*/ 42 w 911"/>
                <a:gd name="T7" fmla="*/ 27 h 805"/>
                <a:gd name="T8" fmla="*/ 82 w 911"/>
                <a:gd name="T9" fmla="*/ 12 h 805"/>
                <a:gd name="T10" fmla="*/ 111 w 911"/>
                <a:gd name="T11" fmla="*/ 7 h 805"/>
                <a:gd name="T12" fmla="*/ 144 w 911"/>
                <a:gd name="T13" fmla="*/ 4 h 805"/>
                <a:gd name="T14" fmla="*/ 206 w 911"/>
                <a:gd name="T15" fmla="*/ 37 h 805"/>
                <a:gd name="T16" fmla="*/ 247 w 911"/>
                <a:gd name="T17" fmla="*/ 39 h 805"/>
                <a:gd name="T18" fmla="*/ 366 w 911"/>
                <a:gd name="T19" fmla="*/ 80 h 805"/>
                <a:gd name="T20" fmla="*/ 418 w 911"/>
                <a:gd name="T21" fmla="*/ 87 h 805"/>
                <a:gd name="T22" fmla="*/ 453 w 911"/>
                <a:gd name="T23" fmla="*/ 108 h 805"/>
                <a:gd name="T24" fmla="*/ 486 w 911"/>
                <a:gd name="T25" fmla="*/ 111 h 805"/>
                <a:gd name="T26" fmla="*/ 486 w 911"/>
                <a:gd name="T27" fmla="*/ 123 h 805"/>
                <a:gd name="T28" fmla="*/ 543 w 911"/>
                <a:gd name="T29" fmla="*/ 161 h 805"/>
                <a:gd name="T30" fmla="*/ 586 w 911"/>
                <a:gd name="T31" fmla="*/ 175 h 805"/>
                <a:gd name="T32" fmla="*/ 654 w 911"/>
                <a:gd name="T33" fmla="*/ 188 h 805"/>
                <a:gd name="T34" fmla="*/ 668 w 911"/>
                <a:gd name="T35" fmla="*/ 206 h 805"/>
                <a:gd name="T36" fmla="*/ 694 w 911"/>
                <a:gd name="T37" fmla="*/ 214 h 805"/>
                <a:gd name="T38" fmla="*/ 722 w 911"/>
                <a:gd name="T39" fmla="*/ 214 h 805"/>
                <a:gd name="T40" fmla="*/ 740 w 911"/>
                <a:gd name="T41" fmla="*/ 214 h 805"/>
                <a:gd name="T42" fmla="*/ 746 w 911"/>
                <a:gd name="T43" fmla="*/ 237 h 805"/>
                <a:gd name="T44" fmla="*/ 681 w 911"/>
                <a:gd name="T45" fmla="*/ 272 h 805"/>
                <a:gd name="T46" fmla="*/ 589 w 911"/>
                <a:gd name="T47" fmla="*/ 286 h 805"/>
                <a:gd name="T48" fmla="*/ 565 w 911"/>
                <a:gd name="T49" fmla="*/ 304 h 805"/>
                <a:gd name="T50" fmla="*/ 539 w 911"/>
                <a:gd name="T51" fmla="*/ 310 h 805"/>
                <a:gd name="T52" fmla="*/ 511 w 911"/>
                <a:gd name="T53" fmla="*/ 332 h 805"/>
                <a:gd name="T54" fmla="*/ 479 w 911"/>
                <a:gd name="T55" fmla="*/ 348 h 805"/>
                <a:gd name="T56" fmla="*/ 491 w 911"/>
                <a:gd name="T57" fmla="*/ 374 h 805"/>
                <a:gd name="T58" fmla="*/ 494 w 911"/>
                <a:gd name="T59" fmla="*/ 394 h 805"/>
                <a:gd name="T60" fmla="*/ 478 w 911"/>
                <a:gd name="T61" fmla="*/ 402 h 805"/>
                <a:gd name="T62" fmla="*/ 429 w 911"/>
                <a:gd name="T63" fmla="*/ 432 h 805"/>
                <a:gd name="T64" fmla="*/ 412 w 911"/>
                <a:gd name="T65" fmla="*/ 444 h 805"/>
                <a:gd name="T66" fmla="*/ 383 w 911"/>
                <a:gd name="T67" fmla="*/ 451 h 805"/>
                <a:gd name="T68" fmla="*/ 349 w 911"/>
                <a:gd name="T69" fmla="*/ 457 h 805"/>
                <a:gd name="T70" fmla="*/ 333 w 911"/>
                <a:gd name="T71" fmla="*/ 472 h 805"/>
                <a:gd name="T72" fmla="*/ 306 w 911"/>
                <a:gd name="T73" fmla="*/ 476 h 805"/>
                <a:gd name="T74" fmla="*/ 252 w 911"/>
                <a:gd name="T75" fmla="*/ 472 h 805"/>
                <a:gd name="T76" fmla="*/ 166 w 911"/>
                <a:gd name="T77" fmla="*/ 451 h 805"/>
                <a:gd name="T78" fmla="*/ 127 w 911"/>
                <a:gd name="T79" fmla="*/ 464 h 805"/>
                <a:gd name="T80" fmla="*/ 87 w 911"/>
                <a:gd name="T81" fmla="*/ 474 h 805"/>
                <a:gd name="T82" fmla="*/ 42 w 911"/>
                <a:gd name="T83" fmla="*/ 450 h 805"/>
                <a:gd name="T84" fmla="*/ 25 w 911"/>
                <a:gd name="T85" fmla="*/ 392 h 805"/>
                <a:gd name="T86" fmla="*/ 0 w 911"/>
                <a:gd name="T87" fmla="*/ 372 h 805"/>
                <a:gd name="T88" fmla="*/ 10 w 911"/>
                <a:gd name="T89" fmla="*/ 350 h 805"/>
                <a:gd name="T90" fmla="*/ 45 w 911"/>
                <a:gd name="T91" fmla="*/ 337 h 805"/>
                <a:gd name="T92" fmla="*/ 29 w 911"/>
                <a:gd name="T93" fmla="*/ 310 h 805"/>
                <a:gd name="T94" fmla="*/ 62 w 911"/>
                <a:gd name="T95" fmla="*/ 281 h 805"/>
                <a:gd name="T96" fmla="*/ 53 w 911"/>
                <a:gd name="T97" fmla="*/ 259 h 805"/>
                <a:gd name="T98" fmla="*/ 65 w 911"/>
                <a:gd name="T99" fmla="*/ 239 h 805"/>
                <a:gd name="T100" fmla="*/ 82 w 911"/>
                <a:gd name="T101" fmla="*/ 247 h 805"/>
                <a:gd name="T102" fmla="*/ 95 w 911"/>
                <a:gd name="T103" fmla="*/ 209 h 805"/>
                <a:gd name="T104" fmla="*/ 123 w 911"/>
                <a:gd name="T105" fmla="*/ 182 h 805"/>
                <a:gd name="T106" fmla="*/ 149 w 911"/>
                <a:gd name="T107" fmla="*/ 163 h 805"/>
                <a:gd name="T108" fmla="*/ 178 w 911"/>
                <a:gd name="T109" fmla="*/ 155 h 805"/>
                <a:gd name="T110" fmla="*/ 147 w 911"/>
                <a:gd name="T111" fmla="*/ 123 h 805"/>
                <a:gd name="T112" fmla="*/ 119 w 911"/>
                <a:gd name="T113" fmla="*/ 125 h 805"/>
                <a:gd name="T114" fmla="*/ 85 w 911"/>
                <a:gd name="T115" fmla="*/ 116 h 805"/>
                <a:gd name="T116" fmla="*/ 72 w 911"/>
                <a:gd name="T117" fmla="*/ 113 h 805"/>
                <a:gd name="T118" fmla="*/ 62 w 911"/>
                <a:gd name="T119" fmla="*/ 92 h 805"/>
                <a:gd name="T120" fmla="*/ 37 w 911"/>
                <a:gd name="T121" fmla="*/ 92 h 8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1"/>
                <a:gd name="T184" fmla="*/ 0 h 805"/>
                <a:gd name="T185" fmla="*/ 911 w 911"/>
                <a:gd name="T186" fmla="*/ 805 h 8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1" h="805">
                  <a:moveTo>
                    <a:pt x="45" y="156"/>
                  </a:moveTo>
                  <a:lnTo>
                    <a:pt x="40" y="145"/>
                  </a:lnTo>
                  <a:lnTo>
                    <a:pt x="45" y="129"/>
                  </a:lnTo>
                  <a:lnTo>
                    <a:pt x="70" y="86"/>
                  </a:lnTo>
                  <a:lnTo>
                    <a:pt x="59" y="77"/>
                  </a:lnTo>
                  <a:lnTo>
                    <a:pt x="63" y="65"/>
                  </a:lnTo>
                  <a:lnTo>
                    <a:pt x="50" y="63"/>
                  </a:lnTo>
                  <a:lnTo>
                    <a:pt x="50" y="45"/>
                  </a:lnTo>
                  <a:lnTo>
                    <a:pt x="59" y="34"/>
                  </a:lnTo>
                  <a:lnTo>
                    <a:pt x="100" y="20"/>
                  </a:lnTo>
                  <a:lnTo>
                    <a:pt x="134" y="24"/>
                  </a:lnTo>
                  <a:lnTo>
                    <a:pt x="136" y="11"/>
                  </a:lnTo>
                  <a:lnTo>
                    <a:pt x="161" y="0"/>
                  </a:lnTo>
                  <a:lnTo>
                    <a:pt x="175" y="4"/>
                  </a:lnTo>
                  <a:lnTo>
                    <a:pt x="202" y="40"/>
                  </a:lnTo>
                  <a:lnTo>
                    <a:pt x="250" y="63"/>
                  </a:lnTo>
                  <a:lnTo>
                    <a:pt x="291" y="63"/>
                  </a:lnTo>
                  <a:lnTo>
                    <a:pt x="302" y="65"/>
                  </a:lnTo>
                  <a:lnTo>
                    <a:pt x="416" y="129"/>
                  </a:lnTo>
                  <a:lnTo>
                    <a:pt x="448" y="134"/>
                  </a:lnTo>
                  <a:lnTo>
                    <a:pt x="473" y="156"/>
                  </a:lnTo>
                  <a:lnTo>
                    <a:pt x="509" y="147"/>
                  </a:lnTo>
                  <a:lnTo>
                    <a:pt x="532" y="161"/>
                  </a:lnTo>
                  <a:lnTo>
                    <a:pt x="552" y="181"/>
                  </a:lnTo>
                  <a:lnTo>
                    <a:pt x="577" y="181"/>
                  </a:lnTo>
                  <a:lnTo>
                    <a:pt x="593" y="186"/>
                  </a:lnTo>
                  <a:lnTo>
                    <a:pt x="602" y="195"/>
                  </a:lnTo>
                  <a:lnTo>
                    <a:pt x="593" y="206"/>
                  </a:lnTo>
                  <a:lnTo>
                    <a:pt x="593" y="222"/>
                  </a:lnTo>
                  <a:lnTo>
                    <a:pt x="662" y="270"/>
                  </a:lnTo>
                  <a:lnTo>
                    <a:pt x="698" y="299"/>
                  </a:lnTo>
                  <a:lnTo>
                    <a:pt x="714" y="295"/>
                  </a:lnTo>
                  <a:lnTo>
                    <a:pt x="734" y="290"/>
                  </a:lnTo>
                  <a:lnTo>
                    <a:pt x="798" y="317"/>
                  </a:lnTo>
                  <a:lnTo>
                    <a:pt x="805" y="340"/>
                  </a:lnTo>
                  <a:lnTo>
                    <a:pt x="814" y="347"/>
                  </a:lnTo>
                  <a:lnTo>
                    <a:pt x="834" y="352"/>
                  </a:lnTo>
                  <a:lnTo>
                    <a:pt x="846" y="361"/>
                  </a:lnTo>
                  <a:lnTo>
                    <a:pt x="864" y="361"/>
                  </a:lnTo>
                  <a:lnTo>
                    <a:pt x="880" y="361"/>
                  </a:lnTo>
                  <a:lnTo>
                    <a:pt x="898" y="365"/>
                  </a:lnTo>
                  <a:lnTo>
                    <a:pt x="903" y="361"/>
                  </a:lnTo>
                  <a:lnTo>
                    <a:pt x="910" y="377"/>
                  </a:lnTo>
                  <a:lnTo>
                    <a:pt x="910" y="397"/>
                  </a:lnTo>
                  <a:lnTo>
                    <a:pt x="898" y="411"/>
                  </a:lnTo>
                  <a:lnTo>
                    <a:pt x="830" y="458"/>
                  </a:lnTo>
                  <a:lnTo>
                    <a:pt x="803" y="458"/>
                  </a:lnTo>
                  <a:lnTo>
                    <a:pt x="718" y="481"/>
                  </a:lnTo>
                  <a:lnTo>
                    <a:pt x="689" y="486"/>
                  </a:lnTo>
                  <a:lnTo>
                    <a:pt x="689" y="511"/>
                  </a:lnTo>
                  <a:lnTo>
                    <a:pt x="673" y="511"/>
                  </a:lnTo>
                  <a:lnTo>
                    <a:pt x="657" y="522"/>
                  </a:lnTo>
                  <a:lnTo>
                    <a:pt x="639" y="542"/>
                  </a:lnTo>
                  <a:lnTo>
                    <a:pt x="623" y="558"/>
                  </a:lnTo>
                  <a:lnTo>
                    <a:pt x="602" y="563"/>
                  </a:lnTo>
                  <a:lnTo>
                    <a:pt x="584" y="585"/>
                  </a:lnTo>
                  <a:lnTo>
                    <a:pt x="584" y="613"/>
                  </a:lnTo>
                  <a:lnTo>
                    <a:pt x="598" y="629"/>
                  </a:lnTo>
                  <a:lnTo>
                    <a:pt x="602" y="642"/>
                  </a:lnTo>
                  <a:lnTo>
                    <a:pt x="602" y="663"/>
                  </a:lnTo>
                  <a:lnTo>
                    <a:pt x="598" y="672"/>
                  </a:lnTo>
                  <a:lnTo>
                    <a:pt x="582" y="676"/>
                  </a:lnTo>
                  <a:lnTo>
                    <a:pt x="557" y="697"/>
                  </a:lnTo>
                  <a:lnTo>
                    <a:pt x="523" y="726"/>
                  </a:lnTo>
                  <a:lnTo>
                    <a:pt x="509" y="738"/>
                  </a:lnTo>
                  <a:lnTo>
                    <a:pt x="502" y="747"/>
                  </a:lnTo>
                  <a:lnTo>
                    <a:pt x="502" y="758"/>
                  </a:lnTo>
                  <a:lnTo>
                    <a:pt x="466" y="758"/>
                  </a:lnTo>
                  <a:lnTo>
                    <a:pt x="443" y="763"/>
                  </a:lnTo>
                  <a:lnTo>
                    <a:pt x="427" y="767"/>
                  </a:lnTo>
                  <a:lnTo>
                    <a:pt x="420" y="774"/>
                  </a:lnTo>
                  <a:lnTo>
                    <a:pt x="407" y="792"/>
                  </a:lnTo>
                  <a:lnTo>
                    <a:pt x="386" y="799"/>
                  </a:lnTo>
                  <a:lnTo>
                    <a:pt x="373" y="799"/>
                  </a:lnTo>
                  <a:lnTo>
                    <a:pt x="348" y="797"/>
                  </a:lnTo>
                  <a:lnTo>
                    <a:pt x="307" y="792"/>
                  </a:lnTo>
                  <a:lnTo>
                    <a:pt x="232" y="763"/>
                  </a:lnTo>
                  <a:lnTo>
                    <a:pt x="202" y="758"/>
                  </a:lnTo>
                  <a:lnTo>
                    <a:pt x="175" y="767"/>
                  </a:lnTo>
                  <a:lnTo>
                    <a:pt x="154" y="779"/>
                  </a:lnTo>
                  <a:lnTo>
                    <a:pt x="129" y="783"/>
                  </a:lnTo>
                  <a:lnTo>
                    <a:pt x="106" y="797"/>
                  </a:lnTo>
                  <a:lnTo>
                    <a:pt x="95" y="804"/>
                  </a:lnTo>
                  <a:lnTo>
                    <a:pt x="50" y="756"/>
                  </a:lnTo>
                  <a:lnTo>
                    <a:pt x="50" y="683"/>
                  </a:lnTo>
                  <a:lnTo>
                    <a:pt x="29" y="658"/>
                  </a:lnTo>
                  <a:lnTo>
                    <a:pt x="4" y="638"/>
                  </a:lnTo>
                  <a:lnTo>
                    <a:pt x="0" y="626"/>
                  </a:lnTo>
                  <a:lnTo>
                    <a:pt x="0" y="601"/>
                  </a:lnTo>
                  <a:lnTo>
                    <a:pt x="13" y="588"/>
                  </a:lnTo>
                  <a:lnTo>
                    <a:pt x="45" y="576"/>
                  </a:lnTo>
                  <a:lnTo>
                    <a:pt x="54" y="567"/>
                  </a:lnTo>
                  <a:lnTo>
                    <a:pt x="40" y="551"/>
                  </a:lnTo>
                  <a:lnTo>
                    <a:pt x="36" y="522"/>
                  </a:lnTo>
                  <a:lnTo>
                    <a:pt x="50" y="497"/>
                  </a:lnTo>
                  <a:lnTo>
                    <a:pt x="75" y="472"/>
                  </a:lnTo>
                  <a:lnTo>
                    <a:pt x="75" y="451"/>
                  </a:lnTo>
                  <a:lnTo>
                    <a:pt x="65" y="436"/>
                  </a:lnTo>
                  <a:lnTo>
                    <a:pt x="75" y="406"/>
                  </a:lnTo>
                  <a:lnTo>
                    <a:pt x="79" y="402"/>
                  </a:lnTo>
                  <a:lnTo>
                    <a:pt x="91" y="402"/>
                  </a:lnTo>
                  <a:lnTo>
                    <a:pt x="100" y="415"/>
                  </a:lnTo>
                  <a:lnTo>
                    <a:pt x="111" y="397"/>
                  </a:lnTo>
                  <a:lnTo>
                    <a:pt x="116" y="352"/>
                  </a:lnTo>
                  <a:lnTo>
                    <a:pt x="150" y="322"/>
                  </a:lnTo>
                  <a:lnTo>
                    <a:pt x="150" y="306"/>
                  </a:lnTo>
                  <a:lnTo>
                    <a:pt x="150" y="295"/>
                  </a:lnTo>
                  <a:lnTo>
                    <a:pt x="182" y="274"/>
                  </a:lnTo>
                  <a:lnTo>
                    <a:pt x="207" y="270"/>
                  </a:lnTo>
                  <a:lnTo>
                    <a:pt x="216" y="261"/>
                  </a:lnTo>
                  <a:lnTo>
                    <a:pt x="195" y="240"/>
                  </a:lnTo>
                  <a:lnTo>
                    <a:pt x="179" y="206"/>
                  </a:lnTo>
                  <a:lnTo>
                    <a:pt x="170" y="199"/>
                  </a:lnTo>
                  <a:lnTo>
                    <a:pt x="145" y="211"/>
                  </a:lnTo>
                  <a:lnTo>
                    <a:pt x="129" y="204"/>
                  </a:lnTo>
                  <a:lnTo>
                    <a:pt x="104" y="195"/>
                  </a:lnTo>
                  <a:lnTo>
                    <a:pt x="95" y="199"/>
                  </a:lnTo>
                  <a:lnTo>
                    <a:pt x="88" y="190"/>
                  </a:lnTo>
                  <a:lnTo>
                    <a:pt x="88" y="174"/>
                  </a:lnTo>
                  <a:lnTo>
                    <a:pt x="75" y="156"/>
                  </a:lnTo>
                  <a:lnTo>
                    <a:pt x="65" y="152"/>
                  </a:lnTo>
                  <a:lnTo>
                    <a:pt x="45" y="156"/>
                  </a:lnTo>
                </a:path>
              </a:pathLst>
            </a:custGeom>
            <a:solidFill>
              <a:srgbClr val="C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589" y="3535"/>
              <a:ext cx="35" cy="33"/>
            </a:xfrm>
            <a:custGeom>
              <a:avLst/>
              <a:gdLst>
                <a:gd name="T0" fmla="*/ 31 w 36"/>
                <a:gd name="T1" fmla="*/ 0 h 38"/>
                <a:gd name="T2" fmla="*/ 18 w 36"/>
                <a:gd name="T3" fmla="*/ 0 h 38"/>
                <a:gd name="T4" fmla="*/ 0 w 36"/>
                <a:gd name="T5" fmla="*/ 13 h 38"/>
                <a:gd name="T6" fmla="*/ 9 w 36"/>
                <a:gd name="T7" fmla="*/ 21 h 38"/>
                <a:gd name="T8" fmla="*/ 21 w 36"/>
                <a:gd name="T9" fmla="*/ 21 h 38"/>
                <a:gd name="T10" fmla="*/ 31 w 36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8"/>
                <a:gd name="T20" fmla="*/ 36 w 36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8">
                  <a:moveTo>
                    <a:pt x="35" y="0"/>
                  </a:moveTo>
                  <a:lnTo>
                    <a:pt x="18" y="0"/>
                  </a:lnTo>
                  <a:lnTo>
                    <a:pt x="0" y="23"/>
                  </a:lnTo>
                  <a:lnTo>
                    <a:pt x="9" y="37"/>
                  </a:lnTo>
                  <a:lnTo>
                    <a:pt x="25" y="37"/>
                  </a:lnTo>
                  <a:lnTo>
                    <a:pt x="35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683" y="3481"/>
              <a:ext cx="77" cy="55"/>
            </a:xfrm>
            <a:custGeom>
              <a:avLst/>
              <a:gdLst>
                <a:gd name="T0" fmla="*/ 50 w 80"/>
                <a:gd name="T1" fmla="*/ 0 h 62"/>
                <a:gd name="T2" fmla="*/ 41 w 80"/>
                <a:gd name="T3" fmla="*/ 4 h 62"/>
                <a:gd name="T4" fmla="*/ 14 w 80"/>
                <a:gd name="T5" fmla="*/ 7 h 62"/>
                <a:gd name="T6" fmla="*/ 0 w 80"/>
                <a:gd name="T7" fmla="*/ 20 h 62"/>
                <a:gd name="T8" fmla="*/ 20 w 80"/>
                <a:gd name="T9" fmla="*/ 30 h 62"/>
                <a:gd name="T10" fmla="*/ 34 w 80"/>
                <a:gd name="T11" fmla="*/ 38 h 62"/>
                <a:gd name="T12" fmla="*/ 55 w 80"/>
                <a:gd name="T13" fmla="*/ 35 h 62"/>
                <a:gd name="T14" fmla="*/ 67 w 80"/>
                <a:gd name="T15" fmla="*/ 30 h 62"/>
                <a:gd name="T16" fmla="*/ 63 w 80"/>
                <a:gd name="T17" fmla="*/ 20 h 62"/>
                <a:gd name="T18" fmla="*/ 55 w 80"/>
                <a:gd name="T19" fmla="*/ 12 h 62"/>
                <a:gd name="T20" fmla="*/ 50 w 80"/>
                <a:gd name="T21" fmla="*/ 0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"/>
                <a:gd name="T34" fmla="*/ 0 h 62"/>
                <a:gd name="T35" fmla="*/ 80 w 80"/>
                <a:gd name="T36" fmla="*/ 62 h 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" h="62">
                  <a:moveTo>
                    <a:pt x="58" y="0"/>
                  </a:moveTo>
                  <a:lnTo>
                    <a:pt x="49" y="6"/>
                  </a:lnTo>
                  <a:lnTo>
                    <a:pt x="18" y="11"/>
                  </a:lnTo>
                  <a:lnTo>
                    <a:pt x="0" y="31"/>
                  </a:lnTo>
                  <a:lnTo>
                    <a:pt x="24" y="49"/>
                  </a:lnTo>
                  <a:lnTo>
                    <a:pt x="38" y="61"/>
                  </a:lnTo>
                  <a:lnTo>
                    <a:pt x="63" y="56"/>
                  </a:lnTo>
                  <a:lnTo>
                    <a:pt x="79" y="49"/>
                  </a:lnTo>
                  <a:lnTo>
                    <a:pt x="74" y="31"/>
                  </a:lnTo>
                  <a:lnTo>
                    <a:pt x="63" y="20"/>
                  </a:lnTo>
                  <a:lnTo>
                    <a:pt x="58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802" y="3484"/>
              <a:ext cx="37" cy="32"/>
            </a:xfrm>
            <a:custGeom>
              <a:avLst/>
              <a:gdLst>
                <a:gd name="T0" fmla="*/ 19 w 38"/>
                <a:gd name="T1" fmla="*/ 0 h 37"/>
                <a:gd name="T2" fmla="*/ 0 w 38"/>
                <a:gd name="T3" fmla="*/ 5 h 37"/>
                <a:gd name="T4" fmla="*/ 19 w 38"/>
                <a:gd name="T5" fmla="*/ 12 h 37"/>
                <a:gd name="T6" fmla="*/ 33 w 38"/>
                <a:gd name="T7" fmla="*/ 20 h 37"/>
                <a:gd name="T8" fmla="*/ 19 w 38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7"/>
                <a:gd name="T17" fmla="*/ 38 w 3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7">
                  <a:moveTo>
                    <a:pt x="23" y="0"/>
                  </a:moveTo>
                  <a:lnTo>
                    <a:pt x="0" y="9"/>
                  </a:lnTo>
                  <a:lnTo>
                    <a:pt x="20" y="21"/>
                  </a:lnTo>
                  <a:lnTo>
                    <a:pt x="37" y="36"/>
                  </a:lnTo>
                  <a:lnTo>
                    <a:pt x="23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115" y="3455"/>
              <a:ext cx="129" cy="191"/>
            </a:xfrm>
            <a:custGeom>
              <a:avLst/>
              <a:gdLst>
                <a:gd name="T0" fmla="*/ 65 w 136"/>
                <a:gd name="T1" fmla="*/ 0 h 217"/>
                <a:gd name="T2" fmla="*/ 47 w 136"/>
                <a:gd name="T3" fmla="*/ 7 h 217"/>
                <a:gd name="T4" fmla="*/ 35 w 136"/>
                <a:gd name="T5" fmla="*/ 15 h 217"/>
                <a:gd name="T6" fmla="*/ 21 w 136"/>
                <a:gd name="T7" fmla="*/ 18 h 217"/>
                <a:gd name="T8" fmla="*/ 0 w 136"/>
                <a:gd name="T9" fmla="*/ 15 h 217"/>
                <a:gd name="T10" fmla="*/ 4 w 136"/>
                <a:gd name="T11" fmla="*/ 30 h 217"/>
                <a:gd name="T12" fmla="*/ 14 w 136"/>
                <a:gd name="T13" fmla="*/ 39 h 217"/>
                <a:gd name="T14" fmla="*/ 9 w 136"/>
                <a:gd name="T15" fmla="*/ 63 h 217"/>
                <a:gd name="T16" fmla="*/ 9 w 136"/>
                <a:gd name="T17" fmla="*/ 77 h 217"/>
                <a:gd name="T18" fmla="*/ 14 w 136"/>
                <a:gd name="T19" fmla="*/ 87 h 217"/>
                <a:gd name="T20" fmla="*/ 4 w 136"/>
                <a:gd name="T21" fmla="*/ 107 h 217"/>
                <a:gd name="T22" fmla="*/ 9 w 136"/>
                <a:gd name="T23" fmla="*/ 121 h 217"/>
                <a:gd name="T24" fmla="*/ 21 w 136"/>
                <a:gd name="T25" fmla="*/ 129 h 217"/>
                <a:gd name="T26" fmla="*/ 41 w 136"/>
                <a:gd name="T27" fmla="*/ 118 h 217"/>
                <a:gd name="T28" fmla="*/ 47 w 136"/>
                <a:gd name="T29" fmla="*/ 116 h 217"/>
                <a:gd name="T30" fmla="*/ 68 w 136"/>
                <a:gd name="T31" fmla="*/ 118 h 217"/>
                <a:gd name="T32" fmla="*/ 81 w 136"/>
                <a:gd name="T33" fmla="*/ 108 h 217"/>
                <a:gd name="T34" fmla="*/ 81 w 136"/>
                <a:gd name="T35" fmla="*/ 99 h 217"/>
                <a:gd name="T36" fmla="*/ 98 w 136"/>
                <a:gd name="T37" fmla="*/ 78 h 217"/>
                <a:gd name="T38" fmla="*/ 105 w 136"/>
                <a:gd name="T39" fmla="*/ 67 h 217"/>
                <a:gd name="T40" fmla="*/ 98 w 136"/>
                <a:gd name="T41" fmla="*/ 55 h 217"/>
                <a:gd name="T42" fmla="*/ 109 w 136"/>
                <a:gd name="T43" fmla="*/ 39 h 217"/>
                <a:gd name="T44" fmla="*/ 101 w 136"/>
                <a:gd name="T45" fmla="*/ 18 h 217"/>
                <a:gd name="T46" fmla="*/ 98 w 136"/>
                <a:gd name="T47" fmla="*/ 4 h 217"/>
                <a:gd name="T48" fmla="*/ 65 w 136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217"/>
                <a:gd name="T77" fmla="*/ 136 w 136"/>
                <a:gd name="T78" fmla="*/ 217 h 2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217">
                  <a:moveTo>
                    <a:pt x="80" y="0"/>
                  </a:moveTo>
                  <a:lnTo>
                    <a:pt x="59" y="11"/>
                  </a:lnTo>
                  <a:lnTo>
                    <a:pt x="43" y="25"/>
                  </a:lnTo>
                  <a:lnTo>
                    <a:pt x="25" y="29"/>
                  </a:lnTo>
                  <a:lnTo>
                    <a:pt x="0" y="25"/>
                  </a:lnTo>
                  <a:lnTo>
                    <a:pt x="4" y="50"/>
                  </a:lnTo>
                  <a:lnTo>
                    <a:pt x="18" y="65"/>
                  </a:lnTo>
                  <a:lnTo>
                    <a:pt x="13" y="106"/>
                  </a:lnTo>
                  <a:lnTo>
                    <a:pt x="13" y="127"/>
                  </a:lnTo>
                  <a:lnTo>
                    <a:pt x="18" y="145"/>
                  </a:lnTo>
                  <a:lnTo>
                    <a:pt x="4" y="179"/>
                  </a:lnTo>
                  <a:lnTo>
                    <a:pt x="9" y="202"/>
                  </a:lnTo>
                  <a:lnTo>
                    <a:pt x="25" y="216"/>
                  </a:lnTo>
                  <a:lnTo>
                    <a:pt x="50" y="197"/>
                  </a:lnTo>
                  <a:lnTo>
                    <a:pt x="59" y="193"/>
                  </a:lnTo>
                  <a:lnTo>
                    <a:pt x="84" y="197"/>
                  </a:lnTo>
                  <a:lnTo>
                    <a:pt x="100" y="181"/>
                  </a:lnTo>
                  <a:lnTo>
                    <a:pt x="100" y="165"/>
                  </a:lnTo>
                  <a:lnTo>
                    <a:pt x="121" y="131"/>
                  </a:lnTo>
                  <a:lnTo>
                    <a:pt x="130" y="111"/>
                  </a:lnTo>
                  <a:lnTo>
                    <a:pt x="121" y="90"/>
                  </a:lnTo>
                  <a:lnTo>
                    <a:pt x="135" y="65"/>
                  </a:lnTo>
                  <a:lnTo>
                    <a:pt x="125" y="29"/>
                  </a:lnTo>
                  <a:lnTo>
                    <a:pt x="121" y="6"/>
                  </a:lnTo>
                  <a:lnTo>
                    <a:pt x="80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404" y="3752"/>
              <a:ext cx="236" cy="134"/>
            </a:xfrm>
            <a:custGeom>
              <a:avLst/>
              <a:gdLst>
                <a:gd name="T0" fmla="*/ 198 w 246"/>
                <a:gd name="T1" fmla="*/ 0 h 153"/>
                <a:gd name="T2" fmla="*/ 207 w 246"/>
                <a:gd name="T3" fmla="*/ 7 h 153"/>
                <a:gd name="T4" fmla="*/ 201 w 246"/>
                <a:gd name="T5" fmla="*/ 14 h 153"/>
                <a:gd name="T6" fmla="*/ 193 w 246"/>
                <a:gd name="T7" fmla="*/ 26 h 153"/>
                <a:gd name="T8" fmla="*/ 182 w 246"/>
                <a:gd name="T9" fmla="*/ 33 h 153"/>
                <a:gd name="T10" fmla="*/ 185 w 246"/>
                <a:gd name="T11" fmla="*/ 56 h 153"/>
                <a:gd name="T12" fmla="*/ 193 w 246"/>
                <a:gd name="T13" fmla="*/ 72 h 153"/>
                <a:gd name="T14" fmla="*/ 175 w 246"/>
                <a:gd name="T15" fmla="*/ 80 h 153"/>
                <a:gd name="T16" fmla="*/ 172 w 246"/>
                <a:gd name="T17" fmla="*/ 87 h 153"/>
                <a:gd name="T18" fmla="*/ 156 w 246"/>
                <a:gd name="T19" fmla="*/ 89 h 153"/>
                <a:gd name="T20" fmla="*/ 135 w 246"/>
                <a:gd name="T21" fmla="*/ 74 h 153"/>
                <a:gd name="T22" fmla="*/ 122 w 246"/>
                <a:gd name="T23" fmla="*/ 74 h 153"/>
                <a:gd name="T24" fmla="*/ 110 w 246"/>
                <a:gd name="T25" fmla="*/ 62 h 153"/>
                <a:gd name="T26" fmla="*/ 89 w 246"/>
                <a:gd name="T27" fmla="*/ 56 h 153"/>
                <a:gd name="T28" fmla="*/ 76 w 246"/>
                <a:gd name="T29" fmla="*/ 53 h 153"/>
                <a:gd name="T30" fmla="*/ 61 w 246"/>
                <a:gd name="T31" fmla="*/ 47 h 153"/>
                <a:gd name="T32" fmla="*/ 46 w 246"/>
                <a:gd name="T33" fmla="*/ 40 h 153"/>
                <a:gd name="T34" fmla="*/ 21 w 246"/>
                <a:gd name="T35" fmla="*/ 29 h 153"/>
                <a:gd name="T36" fmla="*/ 12 w 246"/>
                <a:gd name="T37" fmla="*/ 26 h 153"/>
                <a:gd name="T38" fmla="*/ 0 w 246"/>
                <a:gd name="T39" fmla="*/ 18 h 153"/>
                <a:gd name="T40" fmla="*/ 0 w 246"/>
                <a:gd name="T41" fmla="*/ 9 h 153"/>
                <a:gd name="T42" fmla="*/ 4 w 246"/>
                <a:gd name="T43" fmla="*/ 4 h 153"/>
                <a:gd name="T44" fmla="*/ 25 w 246"/>
                <a:gd name="T45" fmla="*/ 4 h 153"/>
                <a:gd name="T46" fmla="*/ 57 w 246"/>
                <a:gd name="T47" fmla="*/ 4 h 153"/>
                <a:gd name="T48" fmla="*/ 65 w 246"/>
                <a:gd name="T49" fmla="*/ 12 h 153"/>
                <a:gd name="T50" fmla="*/ 101 w 246"/>
                <a:gd name="T51" fmla="*/ 12 h 153"/>
                <a:gd name="T52" fmla="*/ 125 w 246"/>
                <a:gd name="T53" fmla="*/ 12 h 153"/>
                <a:gd name="T54" fmla="*/ 156 w 246"/>
                <a:gd name="T55" fmla="*/ 7 h 153"/>
                <a:gd name="T56" fmla="*/ 198 w 246"/>
                <a:gd name="T57" fmla="*/ 0 h 1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6"/>
                <a:gd name="T88" fmla="*/ 0 h 153"/>
                <a:gd name="T89" fmla="*/ 246 w 246"/>
                <a:gd name="T90" fmla="*/ 153 h 15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6" h="153">
                  <a:moveTo>
                    <a:pt x="233" y="0"/>
                  </a:moveTo>
                  <a:lnTo>
                    <a:pt x="245" y="11"/>
                  </a:lnTo>
                  <a:lnTo>
                    <a:pt x="238" y="24"/>
                  </a:lnTo>
                  <a:lnTo>
                    <a:pt x="228" y="45"/>
                  </a:lnTo>
                  <a:lnTo>
                    <a:pt x="215" y="56"/>
                  </a:lnTo>
                  <a:lnTo>
                    <a:pt x="219" y="95"/>
                  </a:lnTo>
                  <a:lnTo>
                    <a:pt x="228" y="122"/>
                  </a:lnTo>
                  <a:lnTo>
                    <a:pt x="206" y="136"/>
                  </a:lnTo>
                  <a:lnTo>
                    <a:pt x="203" y="147"/>
                  </a:lnTo>
                  <a:lnTo>
                    <a:pt x="185" y="152"/>
                  </a:lnTo>
                  <a:lnTo>
                    <a:pt x="160" y="127"/>
                  </a:lnTo>
                  <a:lnTo>
                    <a:pt x="144" y="127"/>
                  </a:lnTo>
                  <a:lnTo>
                    <a:pt x="130" y="106"/>
                  </a:lnTo>
                  <a:lnTo>
                    <a:pt x="105" y="95"/>
                  </a:lnTo>
                  <a:lnTo>
                    <a:pt x="89" y="90"/>
                  </a:lnTo>
                  <a:lnTo>
                    <a:pt x="73" y="81"/>
                  </a:lnTo>
                  <a:lnTo>
                    <a:pt x="54" y="70"/>
                  </a:lnTo>
                  <a:lnTo>
                    <a:pt x="25" y="49"/>
                  </a:lnTo>
                  <a:lnTo>
                    <a:pt x="13" y="45"/>
                  </a:lnTo>
                  <a:lnTo>
                    <a:pt x="0" y="31"/>
                  </a:lnTo>
                  <a:lnTo>
                    <a:pt x="0" y="15"/>
                  </a:lnTo>
                  <a:lnTo>
                    <a:pt x="4" y="4"/>
                  </a:lnTo>
                  <a:lnTo>
                    <a:pt x="29" y="6"/>
                  </a:lnTo>
                  <a:lnTo>
                    <a:pt x="68" y="6"/>
                  </a:lnTo>
                  <a:lnTo>
                    <a:pt x="77" y="20"/>
                  </a:lnTo>
                  <a:lnTo>
                    <a:pt x="119" y="20"/>
                  </a:lnTo>
                  <a:lnTo>
                    <a:pt x="148" y="20"/>
                  </a:lnTo>
                  <a:lnTo>
                    <a:pt x="185" y="11"/>
                  </a:lnTo>
                  <a:lnTo>
                    <a:pt x="233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088" y="2971"/>
              <a:ext cx="786" cy="817"/>
            </a:xfrm>
            <a:custGeom>
              <a:avLst/>
              <a:gdLst>
                <a:gd name="T0" fmla="*/ 517 w 825"/>
                <a:gd name="T1" fmla="*/ 546 h 930"/>
                <a:gd name="T2" fmla="*/ 558 w 825"/>
                <a:gd name="T3" fmla="*/ 494 h 930"/>
                <a:gd name="T4" fmla="*/ 576 w 825"/>
                <a:gd name="T5" fmla="*/ 477 h 930"/>
                <a:gd name="T6" fmla="*/ 563 w 825"/>
                <a:gd name="T7" fmla="*/ 452 h 930"/>
                <a:gd name="T8" fmla="*/ 546 w 825"/>
                <a:gd name="T9" fmla="*/ 449 h 930"/>
                <a:gd name="T10" fmla="*/ 558 w 825"/>
                <a:gd name="T11" fmla="*/ 430 h 930"/>
                <a:gd name="T12" fmla="*/ 579 w 825"/>
                <a:gd name="T13" fmla="*/ 403 h 930"/>
                <a:gd name="T14" fmla="*/ 645 w 825"/>
                <a:gd name="T15" fmla="*/ 435 h 930"/>
                <a:gd name="T16" fmla="*/ 671 w 825"/>
                <a:gd name="T17" fmla="*/ 435 h 930"/>
                <a:gd name="T18" fmla="*/ 650 w 825"/>
                <a:gd name="T19" fmla="*/ 397 h 930"/>
                <a:gd name="T20" fmla="*/ 630 w 825"/>
                <a:gd name="T21" fmla="*/ 394 h 930"/>
                <a:gd name="T22" fmla="*/ 558 w 825"/>
                <a:gd name="T23" fmla="*/ 352 h 930"/>
                <a:gd name="T24" fmla="*/ 514 w 825"/>
                <a:gd name="T25" fmla="*/ 331 h 930"/>
                <a:gd name="T26" fmla="*/ 517 w 825"/>
                <a:gd name="T27" fmla="*/ 315 h 930"/>
                <a:gd name="T28" fmla="*/ 451 w 825"/>
                <a:gd name="T29" fmla="*/ 293 h 930"/>
                <a:gd name="T30" fmla="*/ 418 w 825"/>
                <a:gd name="T31" fmla="*/ 275 h 930"/>
                <a:gd name="T32" fmla="*/ 348 w 825"/>
                <a:gd name="T33" fmla="*/ 194 h 930"/>
                <a:gd name="T34" fmla="*/ 335 w 825"/>
                <a:gd name="T35" fmla="*/ 132 h 930"/>
                <a:gd name="T36" fmla="*/ 314 w 825"/>
                <a:gd name="T37" fmla="*/ 108 h 930"/>
                <a:gd name="T38" fmla="*/ 373 w 825"/>
                <a:gd name="T39" fmla="*/ 89 h 930"/>
                <a:gd name="T40" fmla="*/ 397 w 825"/>
                <a:gd name="T41" fmla="*/ 47 h 930"/>
                <a:gd name="T42" fmla="*/ 338 w 825"/>
                <a:gd name="T43" fmla="*/ 27 h 930"/>
                <a:gd name="T44" fmla="*/ 327 w 825"/>
                <a:gd name="T45" fmla="*/ 9 h 930"/>
                <a:gd name="T46" fmla="*/ 240 w 825"/>
                <a:gd name="T47" fmla="*/ 4 h 930"/>
                <a:gd name="T48" fmla="*/ 202 w 825"/>
                <a:gd name="T49" fmla="*/ 33 h 930"/>
                <a:gd name="T50" fmla="*/ 166 w 825"/>
                <a:gd name="T51" fmla="*/ 31 h 930"/>
                <a:gd name="T52" fmla="*/ 121 w 825"/>
                <a:gd name="T53" fmla="*/ 41 h 930"/>
                <a:gd name="T54" fmla="*/ 105 w 825"/>
                <a:gd name="T55" fmla="*/ 20 h 930"/>
                <a:gd name="T56" fmla="*/ 80 w 825"/>
                <a:gd name="T57" fmla="*/ 39 h 930"/>
                <a:gd name="T58" fmla="*/ 18 w 825"/>
                <a:gd name="T59" fmla="*/ 56 h 930"/>
                <a:gd name="T60" fmla="*/ 6 w 825"/>
                <a:gd name="T61" fmla="*/ 91 h 930"/>
                <a:gd name="T62" fmla="*/ 0 w 825"/>
                <a:gd name="T63" fmla="*/ 126 h 930"/>
                <a:gd name="T64" fmla="*/ 27 w 825"/>
                <a:gd name="T65" fmla="*/ 137 h 930"/>
                <a:gd name="T66" fmla="*/ 46 w 825"/>
                <a:gd name="T67" fmla="*/ 164 h 930"/>
                <a:gd name="T68" fmla="*/ 112 w 825"/>
                <a:gd name="T69" fmla="*/ 141 h 930"/>
                <a:gd name="T70" fmla="*/ 173 w 825"/>
                <a:gd name="T71" fmla="*/ 180 h 930"/>
                <a:gd name="T72" fmla="*/ 202 w 825"/>
                <a:gd name="T73" fmla="*/ 233 h 930"/>
                <a:gd name="T74" fmla="*/ 248 w 825"/>
                <a:gd name="T75" fmla="*/ 264 h 930"/>
                <a:gd name="T76" fmla="*/ 310 w 825"/>
                <a:gd name="T77" fmla="*/ 320 h 930"/>
                <a:gd name="T78" fmla="*/ 406 w 825"/>
                <a:gd name="T79" fmla="*/ 371 h 930"/>
                <a:gd name="T80" fmla="*/ 434 w 825"/>
                <a:gd name="T81" fmla="*/ 385 h 930"/>
                <a:gd name="T82" fmla="*/ 460 w 825"/>
                <a:gd name="T83" fmla="*/ 421 h 930"/>
                <a:gd name="T84" fmla="*/ 496 w 825"/>
                <a:gd name="T85" fmla="*/ 430 h 930"/>
                <a:gd name="T86" fmla="*/ 512 w 825"/>
                <a:gd name="T87" fmla="*/ 474 h 930"/>
                <a:gd name="T88" fmla="*/ 501 w 825"/>
                <a:gd name="T89" fmla="*/ 507 h 930"/>
                <a:gd name="T90" fmla="*/ 490 w 825"/>
                <a:gd name="T91" fmla="*/ 546 h 9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25"/>
                <a:gd name="T139" fmla="*/ 0 h 930"/>
                <a:gd name="T140" fmla="*/ 825 w 825"/>
                <a:gd name="T141" fmla="*/ 930 h 9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25" h="930">
                  <a:moveTo>
                    <a:pt x="594" y="917"/>
                  </a:moveTo>
                  <a:lnTo>
                    <a:pt x="608" y="929"/>
                  </a:lnTo>
                  <a:lnTo>
                    <a:pt x="628" y="917"/>
                  </a:lnTo>
                  <a:lnTo>
                    <a:pt x="653" y="883"/>
                  </a:lnTo>
                  <a:lnTo>
                    <a:pt x="665" y="833"/>
                  </a:lnTo>
                  <a:lnTo>
                    <a:pt x="678" y="829"/>
                  </a:lnTo>
                  <a:lnTo>
                    <a:pt x="687" y="838"/>
                  </a:lnTo>
                  <a:lnTo>
                    <a:pt x="703" y="822"/>
                  </a:lnTo>
                  <a:lnTo>
                    <a:pt x="699" y="801"/>
                  </a:lnTo>
                  <a:lnTo>
                    <a:pt x="708" y="783"/>
                  </a:lnTo>
                  <a:lnTo>
                    <a:pt x="703" y="776"/>
                  </a:lnTo>
                  <a:lnTo>
                    <a:pt x="683" y="758"/>
                  </a:lnTo>
                  <a:lnTo>
                    <a:pt x="674" y="758"/>
                  </a:lnTo>
                  <a:lnTo>
                    <a:pt x="678" y="749"/>
                  </a:lnTo>
                  <a:lnTo>
                    <a:pt x="662" y="754"/>
                  </a:lnTo>
                  <a:lnTo>
                    <a:pt x="653" y="747"/>
                  </a:lnTo>
                  <a:lnTo>
                    <a:pt x="653" y="738"/>
                  </a:lnTo>
                  <a:lnTo>
                    <a:pt x="678" y="722"/>
                  </a:lnTo>
                  <a:lnTo>
                    <a:pt x="690" y="706"/>
                  </a:lnTo>
                  <a:lnTo>
                    <a:pt x="690" y="679"/>
                  </a:lnTo>
                  <a:lnTo>
                    <a:pt x="703" y="676"/>
                  </a:lnTo>
                  <a:lnTo>
                    <a:pt x="744" y="697"/>
                  </a:lnTo>
                  <a:lnTo>
                    <a:pt x="760" y="701"/>
                  </a:lnTo>
                  <a:lnTo>
                    <a:pt x="783" y="731"/>
                  </a:lnTo>
                  <a:lnTo>
                    <a:pt x="789" y="747"/>
                  </a:lnTo>
                  <a:lnTo>
                    <a:pt x="803" y="747"/>
                  </a:lnTo>
                  <a:lnTo>
                    <a:pt x="814" y="731"/>
                  </a:lnTo>
                  <a:lnTo>
                    <a:pt x="824" y="713"/>
                  </a:lnTo>
                  <a:lnTo>
                    <a:pt x="808" y="683"/>
                  </a:lnTo>
                  <a:lnTo>
                    <a:pt x="789" y="667"/>
                  </a:lnTo>
                  <a:lnTo>
                    <a:pt x="774" y="667"/>
                  </a:lnTo>
                  <a:lnTo>
                    <a:pt x="774" y="663"/>
                  </a:lnTo>
                  <a:lnTo>
                    <a:pt x="764" y="663"/>
                  </a:lnTo>
                  <a:lnTo>
                    <a:pt x="724" y="622"/>
                  </a:lnTo>
                  <a:lnTo>
                    <a:pt x="703" y="626"/>
                  </a:lnTo>
                  <a:lnTo>
                    <a:pt x="678" y="592"/>
                  </a:lnTo>
                  <a:lnTo>
                    <a:pt x="662" y="588"/>
                  </a:lnTo>
                  <a:lnTo>
                    <a:pt x="637" y="565"/>
                  </a:lnTo>
                  <a:lnTo>
                    <a:pt x="624" y="556"/>
                  </a:lnTo>
                  <a:lnTo>
                    <a:pt x="633" y="547"/>
                  </a:lnTo>
                  <a:lnTo>
                    <a:pt x="646" y="542"/>
                  </a:lnTo>
                  <a:lnTo>
                    <a:pt x="628" y="531"/>
                  </a:lnTo>
                  <a:lnTo>
                    <a:pt x="608" y="538"/>
                  </a:lnTo>
                  <a:lnTo>
                    <a:pt x="592" y="531"/>
                  </a:lnTo>
                  <a:lnTo>
                    <a:pt x="547" y="492"/>
                  </a:lnTo>
                  <a:lnTo>
                    <a:pt x="542" y="476"/>
                  </a:lnTo>
                  <a:lnTo>
                    <a:pt x="524" y="472"/>
                  </a:lnTo>
                  <a:lnTo>
                    <a:pt x="508" y="461"/>
                  </a:lnTo>
                  <a:lnTo>
                    <a:pt x="467" y="367"/>
                  </a:lnTo>
                  <a:lnTo>
                    <a:pt x="453" y="356"/>
                  </a:lnTo>
                  <a:lnTo>
                    <a:pt x="422" y="327"/>
                  </a:lnTo>
                  <a:lnTo>
                    <a:pt x="383" y="270"/>
                  </a:lnTo>
                  <a:lnTo>
                    <a:pt x="383" y="236"/>
                  </a:lnTo>
                  <a:lnTo>
                    <a:pt x="406" y="222"/>
                  </a:lnTo>
                  <a:lnTo>
                    <a:pt x="406" y="206"/>
                  </a:lnTo>
                  <a:lnTo>
                    <a:pt x="388" y="190"/>
                  </a:lnTo>
                  <a:lnTo>
                    <a:pt x="381" y="181"/>
                  </a:lnTo>
                  <a:lnTo>
                    <a:pt x="383" y="170"/>
                  </a:lnTo>
                  <a:lnTo>
                    <a:pt x="401" y="161"/>
                  </a:lnTo>
                  <a:lnTo>
                    <a:pt x="451" y="149"/>
                  </a:lnTo>
                  <a:lnTo>
                    <a:pt x="472" y="136"/>
                  </a:lnTo>
                  <a:lnTo>
                    <a:pt x="488" y="120"/>
                  </a:lnTo>
                  <a:lnTo>
                    <a:pt x="483" y="77"/>
                  </a:lnTo>
                  <a:lnTo>
                    <a:pt x="488" y="61"/>
                  </a:lnTo>
                  <a:lnTo>
                    <a:pt x="463" y="56"/>
                  </a:lnTo>
                  <a:lnTo>
                    <a:pt x="410" y="45"/>
                  </a:lnTo>
                  <a:lnTo>
                    <a:pt x="401" y="34"/>
                  </a:lnTo>
                  <a:lnTo>
                    <a:pt x="397" y="29"/>
                  </a:lnTo>
                  <a:lnTo>
                    <a:pt x="397" y="15"/>
                  </a:lnTo>
                  <a:lnTo>
                    <a:pt x="392" y="4"/>
                  </a:lnTo>
                  <a:lnTo>
                    <a:pt x="363" y="0"/>
                  </a:lnTo>
                  <a:lnTo>
                    <a:pt x="292" y="4"/>
                  </a:lnTo>
                  <a:lnTo>
                    <a:pt x="286" y="20"/>
                  </a:lnTo>
                  <a:lnTo>
                    <a:pt x="258" y="24"/>
                  </a:lnTo>
                  <a:lnTo>
                    <a:pt x="245" y="56"/>
                  </a:lnTo>
                  <a:lnTo>
                    <a:pt x="245" y="70"/>
                  </a:lnTo>
                  <a:lnTo>
                    <a:pt x="226" y="56"/>
                  </a:lnTo>
                  <a:lnTo>
                    <a:pt x="202" y="52"/>
                  </a:lnTo>
                  <a:lnTo>
                    <a:pt x="186" y="61"/>
                  </a:lnTo>
                  <a:lnTo>
                    <a:pt x="172" y="86"/>
                  </a:lnTo>
                  <a:lnTo>
                    <a:pt x="147" y="70"/>
                  </a:lnTo>
                  <a:lnTo>
                    <a:pt x="152" y="45"/>
                  </a:lnTo>
                  <a:lnTo>
                    <a:pt x="145" y="29"/>
                  </a:lnTo>
                  <a:lnTo>
                    <a:pt x="127" y="34"/>
                  </a:lnTo>
                  <a:lnTo>
                    <a:pt x="122" y="52"/>
                  </a:lnTo>
                  <a:lnTo>
                    <a:pt x="111" y="65"/>
                  </a:lnTo>
                  <a:lnTo>
                    <a:pt x="97" y="65"/>
                  </a:lnTo>
                  <a:lnTo>
                    <a:pt x="40" y="56"/>
                  </a:lnTo>
                  <a:lnTo>
                    <a:pt x="20" y="74"/>
                  </a:lnTo>
                  <a:lnTo>
                    <a:pt x="22" y="95"/>
                  </a:lnTo>
                  <a:lnTo>
                    <a:pt x="27" y="111"/>
                  </a:lnTo>
                  <a:lnTo>
                    <a:pt x="0" y="136"/>
                  </a:lnTo>
                  <a:lnTo>
                    <a:pt x="6" y="152"/>
                  </a:lnTo>
                  <a:lnTo>
                    <a:pt x="15" y="161"/>
                  </a:lnTo>
                  <a:lnTo>
                    <a:pt x="0" y="181"/>
                  </a:lnTo>
                  <a:lnTo>
                    <a:pt x="0" y="211"/>
                  </a:lnTo>
                  <a:lnTo>
                    <a:pt x="6" y="222"/>
                  </a:lnTo>
                  <a:lnTo>
                    <a:pt x="22" y="222"/>
                  </a:lnTo>
                  <a:lnTo>
                    <a:pt x="31" y="231"/>
                  </a:lnTo>
                  <a:lnTo>
                    <a:pt x="40" y="252"/>
                  </a:lnTo>
                  <a:lnTo>
                    <a:pt x="40" y="274"/>
                  </a:lnTo>
                  <a:lnTo>
                    <a:pt x="56" y="277"/>
                  </a:lnTo>
                  <a:lnTo>
                    <a:pt x="70" y="274"/>
                  </a:lnTo>
                  <a:lnTo>
                    <a:pt x="115" y="227"/>
                  </a:lnTo>
                  <a:lnTo>
                    <a:pt x="136" y="236"/>
                  </a:lnTo>
                  <a:lnTo>
                    <a:pt x="177" y="256"/>
                  </a:lnTo>
                  <a:lnTo>
                    <a:pt x="206" y="277"/>
                  </a:lnTo>
                  <a:lnTo>
                    <a:pt x="211" y="302"/>
                  </a:lnTo>
                  <a:lnTo>
                    <a:pt x="226" y="320"/>
                  </a:lnTo>
                  <a:lnTo>
                    <a:pt x="236" y="349"/>
                  </a:lnTo>
                  <a:lnTo>
                    <a:pt x="245" y="392"/>
                  </a:lnTo>
                  <a:lnTo>
                    <a:pt x="256" y="415"/>
                  </a:lnTo>
                  <a:lnTo>
                    <a:pt x="272" y="431"/>
                  </a:lnTo>
                  <a:lnTo>
                    <a:pt x="301" y="442"/>
                  </a:lnTo>
                  <a:lnTo>
                    <a:pt x="326" y="486"/>
                  </a:lnTo>
                  <a:lnTo>
                    <a:pt x="351" y="517"/>
                  </a:lnTo>
                  <a:lnTo>
                    <a:pt x="376" y="536"/>
                  </a:lnTo>
                  <a:lnTo>
                    <a:pt x="422" y="588"/>
                  </a:lnTo>
                  <a:lnTo>
                    <a:pt x="453" y="588"/>
                  </a:lnTo>
                  <a:lnTo>
                    <a:pt x="492" y="622"/>
                  </a:lnTo>
                  <a:lnTo>
                    <a:pt x="492" y="656"/>
                  </a:lnTo>
                  <a:lnTo>
                    <a:pt x="503" y="663"/>
                  </a:lnTo>
                  <a:lnTo>
                    <a:pt x="528" y="647"/>
                  </a:lnTo>
                  <a:lnTo>
                    <a:pt x="533" y="663"/>
                  </a:lnTo>
                  <a:lnTo>
                    <a:pt x="533" y="683"/>
                  </a:lnTo>
                  <a:lnTo>
                    <a:pt x="558" y="706"/>
                  </a:lnTo>
                  <a:lnTo>
                    <a:pt x="567" y="717"/>
                  </a:lnTo>
                  <a:lnTo>
                    <a:pt x="599" y="708"/>
                  </a:lnTo>
                  <a:lnTo>
                    <a:pt x="603" y="722"/>
                  </a:lnTo>
                  <a:lnTo>
                    <a:pt x="599" y="749"/>
                  </a:lnTo>
                  <a:lnTo>
                    <a:pt x="617" y="776"/>
                  </a:lnTo>
                  <a:lnTo>
                    <a:pt x="621" y="797"/>
                  </a:lnTo>
                  <a:lnTo>
                    <a:pt x="628" y="817"/>
                  </a:lnTo>
                  <a:lnTo>
                    <a:pt x="624" y="833"/>
                  </a:lnTo>
                  <a:lnTo>
                    <a:pt x="608" y="851"/>
                  </a:lnTo>
                  <a:lnTo>
                    <a:pt x="603" y="872"/>
                  </a:lnTo>
                  <a:lnTo>
                    <a:pt x="592" y="894"/>
                  </a:lnTo>
                  <a:lnTo>
                    <a:pt x="594" y="917"/>
                  </a:lnTo>
                </a:path>
              </a:pathLst>
            </a:custGeom>
            <a:solidFill>
              <a:srgbClr val="C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048" y="2854"/>
              <a:ext cx="319" cy="194"/>
            </a:xfrm>
            <a:custGeom>
              <a:avLst/>
              <a:gdLst>
                <a:gd name="T0" fmla="*/ 146 w 334"/>
                <a:gd name="T1" fmla="*/ 25 h 220"/>
                <a:gd name="T2" fmla="*/ 131 w 334"/>
                <a:gd name="T3" fmla="*/ 17 h 220"/>
                <a:gd name="T4" fmla="*/ 132 w 334"/>
                <a:gd name="T5" fmla="*/ 13 h 220"/>
                <a:gd name="T6" fmla="*/ 125 w 334"/>
                <a:gd name="T7" fmla="*/ 8 h 220"/>
                <a:gd name="T8" fmla="*/ 117 w 334"/>
                <a:gd name="T9" fmla="*/ 0 h 220"/>
                <a:gd name="T10" fmla="*/ 108 w 334"/>
                <a:gd name="T11" fmla="*/ 8 h 220"/>
                <a:gd name="T12" fmla="*/ 104 w 334"/>
                <a:gd name="T13" fmla="*/ 5 h 220"/>
                <a:gd name="T14" fmla="*/ 92 w 334"/>
                <a:gd name="T15" fmla="*/ 12 h 220"/>
                <a:gd name="T16" fmla="*/ 92 w 334"/>
                <a:gd name="T17" fmla="*/ 15 h 220"/>
                <a:gd name="T18" fmla="*/ 82 w 334"/>
                <a:gd name="T19" fmla="*/ 19 h 220"/>
                <a:gd name="T20" fmla="*/ 49 w 334"/>
                <a:gd name="T21" fmla="*/ 37 h 220"/>
                <a:gd name="T22" fmla="*/ 42 w 334"/>
                <a:gd name="T23" fmla="*/ 43 h 220"/>
                <a:gd name="T24" fmla="*/ 42 w 334"/>
                <a:gd name="T25" fmla="*/ 54 h 220"/>
                <a:gd name="T26" fmla="*/ 30 w 334"/>
                <a:gd name="T27" fmla="*/ 56 h 220"/>
                <a:gd name="T28" fmla="*/ 9 w 334"/>
                <a:gd name="T29" fmla="*/ 72 h 220"/>
                <a:gd name="T30" fmla="*/ 9 w 334"/>
                <a:gd name="T31" fmla="*/ 79 h 220"/>
                <a:gd name="T32" fmla="*/ 0 w 334"/>
                <a:gd name="T33" fmla="*/ 86 h 220"/>
                <a:gd name="T34" fmla="*/ 4 w 334"/>
                <a:gd name="T35" fmla="*/ 95 h 220"/>
                <a:gd name="T36" fmla="*/ 11 w 334"/>
                <a:gd name="T37" fmla="*/ 90 h 220"/>
                <a:gd name="T38" fmla="*/ 25 w 334"/>
                <a:gd name="T39" fmla="*/ 82 h 220"/>
                <a:gd name="T40" fmla="*/ 39 w 334"/>
                <a:gd name="T41" fmla="*/ 81 h 220"/>
                <a:gd name="T42" fmla="*/ 49 w 334"/>
                <a:gd name="T43" fmla="*/ 82 h 220"/>
                <a:gd name="T44" fmla="*/ 52 w 334"/>
                <a:gd name="T45" fmla="*/ 95 h 220"/>
                <a:gd name="T46" fmla="*/ 51 w 334"/>
                <a:gd name="T47" fmla="*/ 105 h 220"/>
                <a:gd name="T48" fmla="*/ 58 w 334"/>
                <a:gd name="T49" fmla="*/ 109 h 220"/>
                <a:gd name="T50" fmla="*/ 66 w 334"/>
                <a:gd name="T51" fmla="*/ 115 h 220"/>
                <a:gd name="T52" fmla="*/ 85 w 334"/>
                <a:gd name="T53" fmla="*/ 116 h 220"/>
                <a:gd name="T54" fmla="*/ 123 w 334"/>
                <a:gd name="T55" fmla="*/ 120 h 220"/>
                <a:gd name="T56" fmla="*/ 131 w 334"/>
                <a:gd name="T57" fmla="*/ 116 h 220"/>
                <a:gd name="T58" fmla="*/ 137 w 334"/>
                <a:gd name="T59" fmla="*/ 109 h 220"/>
                <a:gd name="T60" fmla="*/ 139 w 334"/>
                <a:gd name="T61" fmla="*/ 100 h 220"/>
                <a:gd name="T62" fmla="*/ 156 w 334"/>
                <a:gd name="T63" fmla="*/ 100 h 220"/>
                <a:gd name="T64" fmla="*/ 159 w 334"/>
                <a:gd name="T65" fmla="*/ 106 h 220"/>
                <a:gd name="T66" fmla="*/ 159 w 334"/>
                <a:gd name="T67" fmla="*/ 123 h 220"/>
                <a:gd name="T68" fmla="*/ 176 w 334"/>
                <a:gd name="T69" fmla="*/ 132 h 220"/>
                <a:gd name="T70" fmla="*/ 190 w 334"/>
                <a:gd name="T71" fmla="*/ 116 h 220"/>
                <a:gd name="T72" fmla="*/ 204 w 334"/>
                <a:gd name="T73" fmla="*/ 111 h 220"/>
                <a:gd name="T74" fmla="*/ 220 w 334"/>
                <a:gd name="T75" fmla="*/ 114 h 220"/>
                <a:gd name="T76" fmla="*/ 233 w 334"/>
                <a:gd name="T77" fmla="*/ 119 h 220"/>
                <a:gd name="T78" fmla="*/ 237 w 334"/>
                <a:gd name="T79" fmla="*/ 123 h 220"/>
                <a:gd name="T80" fmla="*/ 241 w 334"/>
                <a:gd name="T81" fmla="*/ 108 h 220"/>
                <a:gd name="T82" fmla="*/ 250 w 334"/>
                <a:gd name="T83" fmla="*/ 95 h 220"/>
                <a:gd name="T84" fmla="*/ 271 w 334"/>
                <a:gd name="T85" fmla="*/ 92 h 220"/>
                <a:gd name="T86" fmla="*/ 277 w 334"/>
                <a:gd name="T87" fmla="*/ 82 h 220"/>
                <a:gd name="T88" fmla="*/ 271 w 334"/>
                <a:gd name="T89" fmla="*/ 74 h 220"/>
                <a:gd name="T90" fmla="*/ 262 w 334"/>
                <a:gd name="T91" fmla="*/ 70 h 220"/>
                <a:gd name="T92" fmla="*/ 234 w 334"/>
                <a:gd name="T93" fmla="*/ 67 h 220"/>
                <a:gd name="T94" fmla="*/ 234 w 334"/>
                <a:gd name="T95" fmla="*/ 57 h 220"/>
                <a:gd name="T96" fmla="*/ 234 w 334"/>
                <a:gd name="T97" fmla="*/ 49 h 220"/>
                <a:gd name="T98" fmla="*/ 234 w 334"/>
                <a:gd name="T99" fmla="*/ 40 h 220"/>
                <a:gd name="T100" fmla="*/ 218 w 334"/>
                <a:gd name="T101" fmla="*/ 34 h 220"/>
                <a:gd name="T102" fmla="*/ 211 w 334"/>
                <a:gd name="T103" fmla="*/ 37 h 220"/>
                <a:gd name="T104" fmla="*/ 194 w 334"/>
                <a:gd name="T105" fmla="*/ 28 h 220"/>
                <a:gd name="T106" fmla="*/ 193 w 334"/>
                <a:gd name="T107" fmla="*/ 23 h 220"/>
                <a:gd name="T108" fmla="*/ 187 w 334"/>
                <a:gd name="T109" fmla="*/ 18 h 220"/>
                <a:gd name="T110" fmla="*/ 187 w 334"/>
                <a:gd name="T111" fmla="*/ 15 h 220"/>
                <a:gd name="T112" fmla="*/ 174 w 334"/>
                <a:gd name="T113" fmla="*/ 12 h 220"/>
                <a:gd name="T114" fmla="*/ 168 w 334"/>
                <a:gd name="T115" fmla="*/ 17 h 220"/>
                <a:gd name="T116" fmla="*/ 158 w 334"/>
                <a:gd name="T117" fmla="*/ 22 h 220"/>
                <a:gd name="T118" fmla="*/ 146 w 334"/>
                <a:gd name="T119" fmla="*/ 25 h 2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4"/>
                <a:gd name="T181" fmla="*/ 0 h 220"/>
                <a:gd name="T182" fmla="*/ 334 w 334"/>
                <a:gd name="T183" fmla="*/ 220 h 2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4" h="220">
                  <a:moveTo>
                    <a:pt x="175" y="41"/>
                  </a:moveTo>
                  <a:lnTo>
                    <a:pt x="157" y="27"/>
                  </a:lnTo>
                  <a:lnTo>
                    <a:pt x="159" y="22"/>
                  </a:lnTo>
                  <a:lnTo>
                    <a:pt x="150" y="13"/>
                  </a:lnTo>
                  <a:lnTo>
                    <a:pt x="141" y="0"/>
                  </a:lnTo>
                  <a:lnTo>
                    <a:pt x="130" y="13"/>
                  </a:lnTo>
                  <a:lnTo>
                    <a:pt x="125" y="9"/>
                  </a:lnTo>
                  <a:lnTo>
                    <a:pt x="111" y="20"/>
                  </a:lnTo>
                  <a:lnTo>
                    <a:pt x="111" y="25"/>
                  </a:lnTo>
                  <a:lnTo>
                    <a:pt x="98" y="31"/>
                  </a:lnTo>
                  <a:lnTo>
                    <a:pt x="59" y="61"/>
                  </a:lnTo>
                  <a:lnTo>
                    <a:pt x="50" y="73"/>
                  </a:lnTo>
                  <a:lnTo>
                    <a:pt x="50" y="88"/>
                  </a:lnTo>
                  <a:lnTo>
                    <a:pt x="36" y="93"/>
                  </a:lnTo>
                  <a:lnTo>
                    <a:pt x="9" y="120"/>
                  </a:lnTo>
                  <a:lnTo>
                    <a:pt x="9" y="132"/>
                  </a:lnTo>
                  <a:lnTo>
                    <a:pt x="0" y="143"/>
                  </a:lnTo>
                  <a:lnTo>
                    <a:pt x="4" y="159"/>
                  </a:lnTo>
                  <a:lnTo>
                    <a:pt x="15" y="150"/>
                  </a:lnTo>
                  <a:lnTo>
                    <a:pt x="29" y="136"/>
                  </a:lnTo>
                  <a:lnTo>
                    <a:pt x="47" y="134"/>
                  </a:lnTo>
                  <a:lnTo>
                    <a:pt x="59" y="136"/>
                  </a:lnTo>
                  <a:lnTo>
                    <a:pt x="63" y="159"/>
                  </a:lnTo>
                  <a:lnTo>
                    <a:pt x="61" y="173"/>
                  </a:lnTo>
                  <a:lnTo>
                    <a:pt x="70" y="182"/>
                  </a:lnTo>
                  <a:lnTo>
                    <a:pt x="79" y="189"/>
                  </a:lnTo>
                  <a:lnTo>
                    <a:pt x="102" y="191"/>
                  </a:lnTo>
                  <a:lnTo>
                    <a:pt x="148" y="198"/>
                  </a:lnTo>
                  <a:lnTo>
                    <a:pt x="157" y="191"/>
                  </a:lnTo>
                  <a:lnTo>
                    <a:pt x="164" y="182"/>
                  </a:lnTo>
                  <a:lnTo>
                    <a:pt x="168" y="164"/>
                  </a:lnTo>
                  <a:lnTo>
                    <a:pt x="187" y="164"/>
                  </a:lnTo>
                  <a:lnTo>
                    <a:pt x="191" y="175"/>
                  </a:lnTo>
                  <a:lnTo>
                    <a:pt x="191" y="203"/>
                  </a:lnTo>
                  <a:lnTo>
                    <a:pt x="212" y="219"/>
                  </a:lnTo>
                  <a:lnTo>
                    <a:pt x="228" y="193"/>
                  </a:lnTo>
                  <a:lnTo>
                    <a:pt x="246" y="184"/>
                  </a:lnTo>
                  <a:lnTo>
                    <a:pt x="264" y="187"/>
                  </a:lnTo>
                  <a:lnTo>
                    <a:pt x="280" y="196"/>
                  </a:lnTo>
                  <a:lnTo>
                    <a:pt x="285" y="203"/>
                  </a:lnTo>
                  <a:lnTo>
                    <a:pt x="289" y="180"/>
                  </a:lnTo>
                  <a:lnTo>
                    <a:pt x="301" y="157"/>
                  </a:lnTo>
                  <a:lnTo>
                    <a:pt x="326" y="152"/>
                  </a:lnTo>
                  <a:lnTo>
                    <a:pt x="333" y="136"/>
                  </a:lnTo>
                  <a:lnTo>
                    <a:pt x="326" y="123"/>
                  </a:lnTo>
                  <a:lnTo>
                    <a:pt x="314" y="116"/>
                  </a:lnTo>
                  <a:lnTo>
                    <a:pt x="282" y="111"/>
                  </a:lnTo>
                  <a:lnTo>
                    <a:pt x="282" y="95"/>
                  </a:lnTo>
                  <a:lnTo>
                    <a:pt x="282" y="79"/>
                  </a:lnTo>
                  <a:lnTo>
                    <a:pt x="282" y="66"/>
                  </a:lnTo>
                  <a:lnTo>
                    <a:pt x="262" y="57"/>
                  </a:lnTo>
                  <a:lnTo>
                    <a:pt x="253" y="61"/>
                  </a:lnTo>
                  <a:lnTo>
                    <a:pt x="234" y="47"/>
                  </a:lnTo>
                  <a:lnTo>
                    <a:pt x="232" y="38"/>
                  </a:lnTo>
                  <a:lnTo>
                    <a:pt x="225" y="29"/>
                  </a:lnTo>
                  <a:lnTo>
                    <a:pt x="225" y="25"/>
                  </a:lnTo>
                  <a:lnTo>
                    <a:pt x="209" y="20"/>
                  </a:lnTo>
                  <a:lnTo>
                    <a:pt x="202" y="27"/>
                  </a:lnTo>
                  <a:lnTo>
                    <a:pt x="189" y="36"/>
                  </a:lnTo>
                  <a:lnTo>
                    <a:pt x="175" y="41"/>
                  </a:lnTo>
                </a:path>
              </a:pathLst>
            </a:custGeom>
            <a:solidFill>
              <a:srgbClr val="C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302" y="2833"/>
              <a:ext cx="482" cy="204"/>
            </a:xfrm>
            <a:custGeom>
              <a:avLst/>
              <a:gdLst>
                <a:gd name="T0" fmla="*/ 18 w 507"/>
                <a:gd name="T1" fmla="*/ 48 h 232"/>
                <a:gd name="T2" fmla="*/ 32 w 507"/>
                <a:gd name="T3" fmla="*/ 55 h 232"/>
                <a:gd name="T4" fmla="*/ 58 w 507"/>
                <a:gd name="T5" fmla="*/ 54 h 232"/>
                <a:gd name="T6" fmla="*/ 81 w 507"/>
                <a:gd name="T7" fmla="*/ 53 h 232"/>
                <a:gd name="T8" fmla="*/ 107 w 507"/>
                <a:gd name="T9" fmla="*/ 60 h 232"/>
                <a:gd name="T10" fmla="*/ 125 w 507"/>
                <a:gd name="T11" fmla="*/ 57 h 232"/>
                <a:gd name="T12" fmla="*/ 157 w 507"/>
                <a:gd name="T13" fmla="*/ 54 h 232"/>
                <a:gd name="T14" fmla="*/ 191 w 507"/>
                <a:gd name="T15" fmla="*/ 68 h 232"/>
                <a:gd name="T16" fmla="*/ 207 w 507"/>
                <a:gd name="T17" fmla="*/ 54 h 232"/>
                <a:gd name="T18" fmla="*/ 194 w 507"/>
                <a:gd name="T19" fmla="*/ 27 h 232"/>
                <a:gd name="T20" fmla="*/ 250 w 507"/>
                <a:gd name="T21" fmla="*/ 4 h 232"/>
                <a:gd name="T22" fmla="*/ 266 w 507"/>
                <a:gd name="T23" fmla="*/ 13 h 232"/>
                <a:gd name="T24" fmla="*/ 306 w 507"/>
                <a:gd name="T25" fmla="*/ 2 h 232"/>
                <a:gd name="T26" fmla="*/ 353 w 507"/>
                <a:gd name="T27" fmla="*/ 12 h 232"/>
                <a:gd name="T28" fmla="*/ 379 w 507"/>
                <a:gd name="T29" fmla="*/ 5 h 232"/>
                <a:gd name="T30" fmla="*/ 404 w 507"/>
                <a:gd name="T31" fmla="*/ 35 h 232"/>
                <a:gd name="T32" fmla="*/ 411 w 507"/>
                <a:gd name="T33" fmla="*/ 55 h 232"/>
                <a:gd name="T34" fmla="*/ 391 w 507"/>
                <a:gd name="T35" fmla="*/ 68 h 232"/>
                <a:gd name="T36" fmla="*/ 395 w 507"/>
                <a:gd name="T37" fmla="*/ 80 h 232"/>
                <a:gd name="T38" fmla="*/ 388 w 507"/>
                <a:gd name="T39" fmla="*/ 99 h 232"/>
                <a:gd name="T40" fmla="*/ 365 w 507"/>
                <a:gd name="T41" fmla="*/ 115 h 232"/>
                <a:gd name="T42" fmla="*/ 348 w 507"/>
                <a:gd name="T43" fmla="*/ 126 h 232"/>
                <a:gd name="T44" fmla="*/ 302 w 507"/>
                <a:gd name="T45" fmla="*/ 128 h 232"/>
                <a:gd name="T46" fmla="*/ 265 w 507"/>
                <a:gd name="T47" fmla="*/ 138 h 232"/>
                <a:gd name="T48" fmla="*/ 202 w 507"/>
                <a:gd name="T49" fmla="*/ 128 h 232"/>
                <a:gd name="T50" fmla="*/ 141 w 507"/>
                <a:gd name="T51" fmla="*/ 111 h 232"/>
                <a:gd name="T52" fmla="*/ 137 w 507"/>
                <a:gd name="T53" fmla="*/ 94 h 232"/>
                <a:gd name="T54" fmla="*/ 98 w 507"/>
                <a:gd name="T55" fmla="*/ 93 h 232"/>
                <a:gd name="T56" fmla="*/ 47 w 507"/>
                <a:gd name="T57" fmla="*/ 87 h 232"/>
                <a:gd name="T58" fmla="*/ 26 w 507"/>
                <a:gd name="T59" fmla="*/ 82 h 232"/>
                <a:gd name="T60" fmla="*/ 11 w 507"/>
                <a:gd name="T61" fmla="*/ 70 h 232"/>
                <a:gd name="T62" fmla="*/ 0 w 507"/>
                <a:gd name="T63" fmla="*/ 49 h 2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7"/>
                <a:gd name="T97" fmla="*/ 0 h 232"/>
                <a:gd name="T98" fmla="*/ 507 w 507"/>
                <a:gd name="T99" fmla="*/ 232 h 2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7" h="232">
                  <a:moveTo>
                    <a:pt x="0" y="83"/>
                  </a:moveTo>
                  <a:lnTo>
                    <a:pt x="22" y="81"/>
                  </a:lnTo>
                  <a:lnTo>
                    <a:pt x="29" y="79"/>
                  </a:lnTo>
                  <a:lnTo>
                    <a:pt x="40" y="92"/>
                  </a:lnTo>
                  <a:lnTo>
                    <a:pt x="54" y="88"/>
                  </a:lnTo>
                  <a:lnTo>
                    <a:pt x="70" y="90"/>
                  </a:lnTo>
                  <a:lnTo>
                    <a:pt x="81" y="97"/>
                  </a:lnTo>
                  <a:lnTo>
                    <a:pt x="99" y="88"/>
                  </a:lnTo>
                  <a:lnTo>
                    <a:pt x="122" y="88"/>
                  </a:lnTo>
                  <a:lnTo>
                    <a:pt x="131" y="99"/>
                  </a:lnTo>
                  <a:lnTo>
                    <a:pt x="147" y="101"/>
                  </a:lnTo>
                  <a:lnTo>
                    <a:pt x="154" y="95"/>
                  </a:lnTo>
                  <a:lnTo>
                    <a:pt x="181" y="90"/>
                  </a:lnTo>
                  <a:lnTo>
                    <a:pt x="192" y="90"/>
                  </a:lnTo>
                  <a:lnTo>
                    <a:pt x="211" y="97"/>
                  </a:lnTo>
                  <a:lnTo>
                    <a:pt x="233" y="113"/>
                  </a:lnTo>
                  <a:lnTo>
                    <a:pt x="251" y="106"/>
                  </a:lnTo>
                  <a:lnTo>
                    <a:pt x="254" y="90"/>
                  </a:lnTo>
                  <a:lnTo>
                    <a:pt x="242" y="72"/>
                  </a:lnTo>
                  <a:lnTo>
                    <a:pt x="238" y="45"/>
                  </a:lnTo>
                  <a:lnTo>
                    <a:pt x="294" y="6"/>
                  </a:lnTo>
                  <a:lnTo>
                    <a:pt x="306" y="6"/>
                  </a:lnTo>
                  <a:lnTo>
                    <a:pt x="308" y="20"/>
                  </a:lnTo>
                  <a:lnTo>
                    <a:pt x="326" y="22"/>
                  </a:lnTo>
                  <a:lnTo>
                    <a:pt x="360" y="18"/>
                  </a:lnTo>
                  <a:lnTo>
                    <a:pt x="376" y="2"/>
                  </a:lnTo>
                  <a:lnTo>
                    <a:pt x="422" y="0"/>
                  </a:lnTo>
                  <a:lnTo>
                    <a:pt x="431" y="20"/>
                  </a:lnTo>
                  <a:lnTo>
                    <a:pt x="449" y="20"/>
                  </a:lnTo>
                  <a:lnTo>
                    <a:pt x="465" y="9"/>
                  </a:lnTo>
                  <a:lnTo>
                    <a:pt x="494" y="27"/>
                  </a:lnTo>
                  <a:lnTo>
                    <a:pt x="494" y="58"/>
                  </a:lnTo>
                  <a:lnTo>
                    <a:pt x="506" y="72"/>
                  </a:lnTo>
                  <a:lnTo>
                    <a:pt x="503" y="92"/>
                  </a:lnTo>
                  <a:lnTo>
                    <a:pt x="494" y="113"/>
                  </a:lnTo>
                  <a:lnTo>
                    <a:pt x="478" y="113"/>
                  </a:lnTo>
                  <a:lnTo>
                    <a:pt x="474" y="117"/>
                  </a:lnTo>
                  <a:lnTo>
                    <a:pt x="483" y="133"/>
                  </a:lnTo>
                  <a:lnTo>
                    <a:pt x="483" y="151"/>
                  </a:lnTo>
                  <a:lnTo>
                    <a:pt x="474" y="165"/>
                  </a:lnTo>
                  <a:lnTo>
                    <a:pt x="449" y="178"/>
                  </a:lnTo>
                  <a:lnTo>
                    <a:pt x="447" y="192"/>
                  </a:lnTo>
                  <a:lnTo>
                    <a:pt x="447" y="206"/>
                  </a:lnTo>
                  <a:lnTo>
                    <a:pt x="426" y="210"/>
                  </a:lnTo>
                  <a:lnTo>
                    <a:pt x="388" y="208"/>
                  </a:lnTo>
                  <a:lnTo>
                    <a:pt x="369" y="215"/>
                  </a:lnTo>
                  <a:lnTo>
                    <a:pt x="338" y="215"/>
                  </a:lnTo>
                  <a:lnTo>
                    <a:pt x="324" y="231"/>
                  </a:lnTo>
                  <a:lnTo>
                    <a:pt x="272" y="212"/>
                  </a:lnTo>
                  <a:lnTo>
                    <a:pt x="247" y="215"/>
                  </a:lnTo>
                  <a:lnTo>
                    <a:pt x="181" y="201"/>
                  </a:lnTo>
                  <a:lnTo>
                    <a:pt x="172" y="185"/>
                  </a:lnTo>
                  <a:lnTo>
                    <a:pt x="172" y="167"/>
                  </a:lnTo>
                  <a:lnTo>
                    <a:pt x="167" y="158"/>
                  </a:lnTo>
                  <a:lnTo>
                    <a:pt x="161" y="154"/>
                  </a:lnTo>
                  <a:lnTo>
                    <a:pt x="120" y="156"/>
                  </a:lnTo>
                  <a:lnTo>
                    <a:pt x="63" y="160"/>
                  </a:lnTo>
                  <a:lnTo>
                    <a:pt x="58" y="147"/>
                  </a:lnTo>
                  <a:lnTo>
                    <a:pt x="47" y="142"/>
                  </a:lnTo>
                  <a:lnTo>
                    <a:pt x="31" y="138"/>
                  </a:lnTo>
                  <a:lnTo>
                    <a:pt x="15" y="133"/>
                  </a:lnTo>
                  <a:lnTo>
                    <a:pt x="15" y="117"/>
                  </a:lnTo>
                  <a:lnTo>
                    <a:pt x="15" y="95"/>
                  </a:lnTo>
                  <a:lnTo>
                    <a:pt x="0" y="83"/>
                  </a:lnTo>
                </a:path>
              </a:pathLst>
            </a:custGeom>
            <a:solidFill>
              <a:srgbClr val="C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725" y="2859"/>
              <a:ext cx="453" cy="251"/>
            </a:xfrm>
            <a:custGeom>
              <a:avLst/>
              <a:gdLst>
                <a:gd name="T0" fmla="*/ 2 w 474"/>
                <a:gd name="T1" fmla="*/ 107 h 286"/>
                <a:gd name="T2" fmla="*/ 14 w 474"/>
                <a:gd name="T3" fmla="*/ 114 h 286"/>
                <a:gd name="T4" fmla="*/ 11 w 474"/>
                <a:gd name="T5" fmla="*/ 118 h 286"/>
                <a:gd name="T6" fmla="*/ 16 w 474"/>
                <a:gd name="T7" fmla="*/ 126 h 286"/>
                <a:gd name="T8" fmla="*/ 27 w 474"/>
                <a:gd name="T9" fmla="*/ 126 h 286"/>
                <a:gd name="T10" fmla="*/ 67 w 474"/>
                <a:gd name="T11" fmla="*/ 153 h 286"/>
                <a:gd name="T12" fmla="*/ 77 w 474"/>
                <a:gd name="T13" fmla="*/ 154 h 286"/>
                <a:gd name="T14" fmla="*/ 109 w 474"/>
                <a:gd name="T15" fmla="*/ 169 h 286"/>
                <a:gd name="T16" fmla="*/ 127 w 474"/>
                <a:gd name="T17" fmla="*/ 161 h 286"/>
                <a:gd name="T18" fmla="*/ 149 w 474"/>
                <a:gd name="T19" fmla="*/ 162 h 286"/>
                <a:gd name="T20" fmla="*/ 157 w 474"/>
                <a:gd name="T21" fmla="*/ 165 h 286"/>
                <a:gd name="T22" fmla="*/ 175 w 474"/>
                <a:gd name="T23" fmla="*/ 161 h 286"/>
                <a:gd name="T24" fmla="*/ 208 w 474"/>
                <a:gd name="T25" fmla="*/ 150 h 286"/>
                <a:gd name="T26" fmla="*/ 248 w 474"/>
                <a:gd name="T27" fmla="*/ 147 h 286"/>
                <a:gd name="T28" fmla="*/ 266 w 474"/>
                <a:gd name="T29" fmla="*/ 148 h 286"/>
                <a:gd name="T30" fmla="*/ 271 w 474"/>
                <a:gd name="T31" fmla="*/ 154 h 286"/>
                <a:gd name="T32" fmla="*/ 285 w 474"/>
                <a:gd name="T33" fmla="*/ 143 h 286"/>
                <a:gd name="T34" fmla="*/ 303 w 474"/>
                <a:gd name="T35" fmla="*/ 139 h 286"/>
                <a:gd name="T36" fmla="*/ 320 w 474"/>
                <a:gd name="T37" fmla="*/ 136 h 286"/>
                <a:gd name="T38" fmla="*/ 352 w 474"/>
                <a:gd name="T39" fmla="*/ 114 h 286"/>
                <a:gd name="T40" fmla="*/ 361 w 474"/>
                <a:gd name="T41" fmla="*/ 102 h 286"/>
                <a:gd name="T42" fmla="*/ 364 w 474"/>
                <a:gd name="T43" fmla="*/ 75 h 286"/>
                <a:gd name="T44" fmla="*/ 367 w 474"/>
                <a:gd name="T45" fmla="*/ 54 h 286"/>
                <a:gd name="T46" fmla="*/ 381 w 474"/>
                <a:gd name="T47" fmla="*/ 54 h 286"/>
                <a:gd name="T48" fmla="*/ 388 w 474"/>
                <a:gd name="T49" fmla="*/ 47 h 286"/>
                <a:gd name="T50" fmla="*/ 395 w 474"/>
                <a:gd name="T51" fmla="*/ 39 h 286"/>
                <a:gd name="T52" fmla="*/ 383 w 474"/>
                <a:gd name="T53" fmla="*/ 34 h 286"/>
                <a:gd name="T54" fmla="*/ 378 w 474"/>
                <a:gd name="T55" fmla="*/ 36 h 286"/>
                <a:gd name="T56" fmla="*/ 358 w 474"/>
                <a:gd name="T57" fmla="*/ 34 h 286"/>
                <a:gd name="T58" fmla="*/ 348 w 474"/>
                <a:gd name="T59" fmla="*/ 22 h 286"/>
                <a:gd name="T60" fmla="*/ 337 w 474"/>
                <a:gd name="T61" fmla="*/ 11 h 286"/>
                <a:gd name="T62" fmla="*/ 326 w 474"/>
                <a:gd name="T63" fmla="*/ 11 h 286"/>
                <a:gd name="T64" fmla="*/ 307 w 474"/>
                <a:gd name="T65" fmla="*/ 0 h 286"/>
                <a:gd name="T66" fmla="*/ 298 w 474"/>
                <a:gd name="T67" fmla="*/ 2 h 286"/>
                <a:gd name="T68" fmla="*/ 258 w 474"/>
                <a:gd name="T69" fmla="*/ 5 h 286"/>
                <a:gd name="T70" fmla="*/ 252 w 474"/>
                <a:gd name="T71" fmla="*/ 12 h 286"/>
                <a:gd name="T72" fmla="*/ 240 w 474"/>
                <a:gd name="T73" fmla="*/ 22 h 286"/>
                <a:gd name="T74" fmla="*/ 227 w 474"/>
                <a:gd name="T75" fmla="*/ 26 h 286"/>
                <a:gd name="T76" fmla="*/ 214 w 474"/>
                <a:gd name="T77" fmla="*/ 30 h 286"/>
                <a:gd name="T78" fmla="*/ 205 w 474"/>
                <a:gd name="T79" fmla="*/ 26 h 286"/>
                <a:gd name="T80" fmla="*/ 196 w 474"/>
                <a:gd name="T81" fmla="*/ 22 h 286"/>
                <a:gd name="T82" fmla="*/ 189 w 474"/>
                <a:gd name="T83" fmla="*/ 22 h 286"/>
                <a:gd name="T84" fmla="*/ 178 w 474"/>
                <a:gd name="T85" fmla="*/ 25 h 286"/>
                <a:gd name="T86" fmla="*/ 161 w 474"/>
                <a:gd name="T87" fmla="*/ 32 h 286"/>
                <a:gd name="T88" fmla="*/ 128 w 474"/>
                <a:gd name="T89" fmla="*/ 41 h 286"/>
                <a:gd name="T90" fmla="*/ 114 w 474"/>
                <a:gd name="T91" fmla="*/ 42 h 286"/>
                <a:gd name="T92" fmla="*/ 77 w 474"/>
                <a:gd name="T93" fmla="*/ 41 h 286"/>
                <a:gd name="T94" fmla="*/ 73 w 474"/>
                <a:gd name="T95" fmla="*/ 41 h 286"/>
                <a:gd name="T96" fmla="*/ 65 w 474"/>
                <a:gd name="T97" fmla="*/ 31 h 286"/>
                <a:gd name="T98" fmla="*/ 52 w 474"/>
                <a:gd name="T99" fmla="*/ 25 h 286"/>
                <a:gd name="T100" fmla="*/ 50 w 474"/>
                <a:gd name="T101" fmla="*/ 30 h 286"/>
                <a:gd name="T102" fmla="*/ 48 w 474"/>
                <a:gd name="T103" fmla="*/ 39 h 286"/>
                <a:gd name="T104" fmla="*/ 42 w 474"/>
                <a:gd name="T105" fmla="*/ 50 h 286"/>
                <a:gd name="T106" fmla="*/ 29 w 474"/>
                <a:gd name="T107" fmla="*/ 50 h 286"/>
                <a:gd name="T108" fmla="*/ 25 w 474"/>
                <a:gd name="T109" fmla="*/ 53 h 286"/>
                <a:gd name="T110" fmla="*/ 31 w 474"/>
                <a:gd name="T111" fmla="*/ 61 h 286"/>
                <a:gd name="T112" fmla="*/ 30 w 474"/>
                <a:gd name="T113" fmla="*/ 71 h 286"/>
                <a:gd name="T114" fmla="*/ 21 w 474"/>
                <a:gd name="T115" fmla="*/ 80 h 286"/>
                <a:gd name="T116" fmla="*/ 14 w 474"/>
                <a:gd name="T117" fmla="*/ 85 h 286"/>
                <a:gd name="T118" fmla="*/ 4 w 474"/>
                <a:gd name="T119" fmla="*/ 90 h 286"/>
                <a:gd name="T120" fmla="*/ 0 w 474"/>
                <a:gd name="T121" fmla="*/ 97 h 286"/>
                <a:gd name="T122" fmla="*/ 2 w 474"/>
                <a:gd name="T123" fmla="*/ 107 h 2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4"/>
                <a:gd name="T187" fmla="*/ 0 h 286"/>
                <a:gd name="T188" fmla="*/ 474 w 474"/>
                <a:gd name="T189" fmla="*/ 286 h 28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4" h="286">
                  <a:moveTo>
                    <a:pt x="2" y="180"/>
                  </a:moveTo>
                  <a:lnTo>
                    <a:pt x="18" y="193"/>
                  </a:lnTo>
                  <a:lnTo>
                    <a:pt x="15" y="200"/>
                  </a:lnTo>
                  <a:lnTo>
                    <a:pt x="20" y="212"/>
                  </a:lnTo>
                  <a:lnTo>
                    <a:pt x="31" y="212"/>
                  </a:lnTo>
                  <a:lnTo>
                    <a:pt x="79" y="257"/>
                  </a:lnTo>
                  <a:lnTo>
                    <a:pt x="93" y="259"/>
                  </a:lnTo>
                  <a:lnTo>
                    <a:pt x="131" y="285"/>
                  </a:lnTo>
                  <a:lnTo>
                    <a:pt x="152" y="271"/>
                  </a:lnTo>
                  <a:lnTo>
                    <a:pt x="179" y="273"/>
                  </a:lnTo>
                  <a:lnTo>
                    <a:pt x="188" y="278"/>
                  </a:lnTo>
                  <a:lnTo>
                    <a:pt x="209" y="271"/>
                  </a:lnTo>
                  <a:lnTo>
                    <a:pt x="250" y="253"/>
                  </a:lnTo>
                  <a:lnTo>
                    <a:pt x="297" y="246"/>
                  </a:lnTo>
                  <a:lnTo>
                    <a:pt x="318" y="250"/>
                  </a:lnTo>
                  <a:lnTo>
                    <a:pt x="325" y="259"/>
                  </a:lnTo>
                  <a:lnTo>
                    <a:pt x="341" y="241"/>
                  </a:lnTo>
                  <a:lnTo>
                    <a:pt x="363" y="234"/>
                  </a:lnTo>
                  <a:lnTo>
                    <a:pt x="384" y="230"/>
                  </a:lnTo>
                  <a:lnTo>
                    <a:pt x="422" y="193"/>
                  </a:lnTo>
                  <a:lnTo>
                    <a:pt x="432" y="171"/>
                  </a:lnTo>
                  <a:lnTo>
                    <a:pt x="436" y="127"/>
                  </a:lnTo>
                  <a:lnTo>
                    <a:pt x="441" y="91"/>
                  </a:lnTo>
                  <a:lnTo>
                    <a:pt x="457" y="91"/>
                  </a:lnTo>
                  <a:lnTo>
                    <a:pt x="466" y="77"/>
                  </a:lnTo>
                  <a:lnTo>
                    <a:pt x="473" y="66"/>
                  </a:lnTo>
                  <a:lnTo>
                    <a:pt x="459" y="57"/>
                  </a:lnTo>
                  <a:lnTo>
                    <a:pt x="452" y="61"/>
                  </a:lnTo>
                  <a:lnTo>
                    <a:pt x="429" y="57"/>
                  </a:lnTo>
                  <a:lnTo>
                    <a:pt x="418" y="38"/>
                  </a:lnTo>
                  <a:lnTo>
                    <a:pt x="404" y="18"/>
                  </a:lnTo>
                  <a:lnTo>
                    <a:pt x="391" y="18"/>
                  </a:lnTo>
                  <a:lnTo>
                    <a:pt x="368" y="0"/>
                  </a:lnTo>
                  <a:lnTo>
                    <a:pt x="357" y="2"/>
                  </a:lnTo>
                  <a:lnTo>
                    <a:pt x="309" y="9"/>
                  </a:lnTo>
                  <a:lnTo>
                    <a:pt x="302" y="20"/>
                  </a:lnTo>
                  <a:lnTo>
                    <a:pt x="288" y="36"/>
                  </a:lnTo>
                  <a:lnTo>
                    <a:pt x="272" y="45"/>
                  </a:lnTo>
                  <a:lnTo>
                    <a:pt x="256" y="50"/>
                  </a:lnTo>
                  <a:lnTo>
                    <a:pt x="245" y="45"/>
                  </a:lnTo>
                  <a:lnTo>
                    <a:pt x="234" y="38"/>
                  </a:lnTo>
                  <a:lnTo>
                    <a:pt x="227" y="36"/>
                  </a:lnTo>
                  <a:lnTo>
                    <a:pt x="213" y="43"/>
                  </a:lnTo>
                  <a:lnTo>
                    <a:pt x="193" y="54"/>
                  </a:lnTo>
                  <a:lnTo>
                    <a:pt x="154" y="70"/>
                  </a:lnTo>
                  <a:lnTo>
                    <a:pt x="136" y="72"/>
                  </a:lnTo>
                  <a:lnTo>
                    <a:pt x="93" y="70"/>
                  </a:lnTo>
                  <a:lnTo>
                    <a:pt x="88" y="68"/>
                  </a:lnTo>
                  <a:lnTo>
                    <a:pt x="77" y="52"/>
                  </a:lnTo>
                  <a:lnTo>
                    <a:pt x="63" y="43"/>
                  </a:lnTo>
                  <a:lnTo>
                    <a:pt x="59" y="50"/>
                  </a:lnTo>
                  <a:lnTo>
                    <a:pt x="56" y="66"/>
                  </a:lnTo>
                  <a:lnTo>
                    <a:pt x="50" y="84"/>
                  </a:lnTo>
                  <a:lnTo>
                    <a:pt x="34" y="84"/>
                  </a:lnTo>
                  <a:lnTo>
                    <a:pt x="29" y="88"/>
                  </a:lnTo>
                  <a:lnTo>
                    <a:pt x="38" y="104"/>
                  </a:lnTo>
                  <a:lnTo>
                    <a:pt x="36" y="120"/>
                  </a:lnTo>
                  <a:lnTo>
                    <a:pt x="25" y="136"/>
                  </a:lnTo>
                  <a:lnTo>
                    <a:pt x="18" y="143"/>
                  </a:lnTo>
                  <a:lnTo>
                    <a:pt x="4" y="150"/>
                  </a:lnTo>
                  <a:lnTo>
                    <a:pt x="0" y="164"/>
                  </a:lnTo>
                  <a:lnTo>
                    <a:pt x="2" y="18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532" y="3017"/>
              <a:ext cx="213" cy="114"/>
            </a:xfrm>
            <a:custGeom>
              <a:avLst/>
              <a:gdLst>
                <a:gd name="T0" fmla="*/ 16 w 224"/>
                <a:gd name="T1" fmla="*/ 40 h 130"/>
                <a:gd name="T2" fmla="*/ 32 w 224"/>
                <a:gd name="T3" fmla="*/ 54 h 130"/>
                <a:gd name="T4" fmla="*/ 28 w 224"/>
                <a:gd name="T5" fmla="*/ 61 h 130"/>
                <a:gd name="T6" fmla="*/ 21 w 224"/>
                <a:gd name="T7" fmla="*/ 65 h 130"/>
                <a:gd name="T8" fmla="*/ 10 w 224"/>
                <a:gd name="T9" fmla="*/ 67 h 130"/>
                <a:gd name="T10" fmla="*/ 0 w 224"/>
                <a:gd name="T11" fmla="*/ 68 h 130"/>
                <a:gd name="T12" fmla="*/ 18 w 224"/>
                <a:gd name="T13" fmla="*/ 74 h 130"/>
                <a:gd name="T14" fmla="*/ 26 w 224"/>
                <a:gd name="T15" fmla="*/ 76 h 130"/>
                <a:gd name="T16" fmla="*/ 48 w 224"/>
                <a:gd name="T17" fmla="*/ 65 h 130"/>
                <a:gd name="T18" fmla="*/ 98 w 224"/>
                <a:gd name="T19" fmla="*/ 74 h 130"/>
                <a:gd name="T20" fmla="*/ 131 w 224"/>
                <a:gd name="T21" fmla="*/ 47 h 130"/>
                <a:gd name="T22" fmla="*/ 139 w 224"/>
                <a:gd name="T23" fmla="*/ 37 h 130"/>
                <a:gd name="T24" fmla="*/ 145 w 224"/>
                <a:gd name="T25" fmla="*/ 34 h 130"/>
                <a:gd name="T26" fmla="*/ 164 w 224"/>
                <a:gd name="T27" fmla="*/ 35 h 130"/>
                <a:gd name="T28" fmla="*/ 183 w 224"/>
                <a:gd name="T29" fmla="*/ 19 h 130"/>
                <a:gd name="T30" fmla="*/ 180 w 224"/>
                <a:gd name="T31" fmla="*/ 9 h 130"/>
                <a:gd name="T32" fmla="*/ 166 w 224"/>
                <a:gd name="T33" fmla="*/ 0 h 130"/>
                <a:gd name="T34" fmla="*/ 158 w 224"/>
                <a:gd name="T35" fmla="*/ 2 h 130"/>
                <a:gd name="T36" fmla="*/ 150 w 224"/>
                <a:gd name="T37" fmla="*/ 4 h 130"/>
                <a:gd name="T38" fmla="*/ 133 w 224"/>
                <a:gd name="T39" fmla="*/ 0 h 130"/>
                <a:gd name="T40" fmla="*/ 117 w 224"/>
                <a:gd name="T41" fmla="*/ 2 h 130"/>
                <a:gd name="T42" fmla="*/ 100 w 224"/>
                <a:gd name="T43" fmla="*/ 4 h 130"/>
                <a:gd name="T44" fmla="*/ 78 w 224"/>
                <a:gd name="T45" fmla="*/ 4 h 130"/>
                <a:gd name="T46" fmla="*/ 66 w 224"/>
                <a:gd name="T47" fmla="*/ 13 h 130"/>
                <a:gd name="T48" fmla="*/ 28 w 224"/>
                <a:gd name="T49" fmla="*/ 4 h 130"/>
                <a:gd name="T50" fmla="*/ 14 w 224"/>
                <a:gd name="T51" fmla="*/ 4 h 130"/>
                <a:gd name="T52" fmla="*/ 14 w 224"/>
                <a:gd name="T53" fmla="*/ 22 h 130"/>
                <a:gd name="T54" fmla="*/ 16 w 224"/>
                <a:gd name="T55" fmla="*/ 40 h 1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4"/>
                <a:gd name="T85" fmla="*/ 0 h 130"/>
                <a:gd name="T86" fmla="*/ 224 w 224"/>
                <a:gd name="T87" fmla="*/ 130 h 1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4" h="130">
                  <a:moveTo>
                    <a:pt x="20" y="70"/>
                  </a:moveTo>
                  <a:lnTo>
                    <a:pt x="40" y="92"/>
                  </a:lnTo>
                  <a:lnTo>
                    <a:pt x="34" y="104"/>
                  </a:lnTo>
                  <a:lnTo>
                    <a:pt x="25" y="110"/>
                  </a:lnTo>
                  <a:lnTo>
                    <a:pt x="13" y="113"/>
                  </a:lnTo>
                  <a:lnTo>
                    <a:pt x="0" y="115"/>
                  </a:lnTo>
                  <a:lnTo>
                    <a:pt x="22" y="126"/>
                  </a:lnTo>
                  <a:lnTo>
                    <a:pt x="31" y="129"/>
                  </a:lnTo>
                  <a:lnTo>
                    <a:pt x="59" y="110"/>
                  </a:lnTo>
                  <a:lnTo>
                    <a:pt x="120" y="126"/>
                  </a:lnTo>
                  <a:lnTo>
                    <a:pt x="161" y="81"/>
                  </a:lnTo>
                  <a:lnTo>
                    <a:pt x="170" y="63"/>
                  </a:lnTo>
                  <a:lnTo>
                    <a:pt x="177" y="58"/>
                  </a:lnTo>
                  <a:lnTo>
                    <a:pt x="200" y="61"/>
                  </a:lnTo>
                  <a:lnTo>
                    <a:pt x="223" y="33"/>
                  </a:lnTo>
                  <a:lnTo>
                    <a:pt x="220" y="15"/>
                  </a:lnTo>
                  <a:lnTo>
                    <a:pt x="204" y="0"/>
                  </a:lnTo>
                  <a:lnTo>
                    <a:pt x="193" y="2"/>
                  </a:lnTo>
                  <a:lnTo>
                    <a:pt x="184" y="4"/>
                  </a:lnTo>
                  <a:lnTo>
                    <a:pt x="163" y="0"/>
                  </a:lnTo>
                  <a:lnTo>
                    <a:pt x="143" y="2"/>
                  </a:lnTo>
                  <a:lnTo>
                    <a:pt x="122" y="6"/>
                  </a:lnTo>
                  <a:lnTo>
                    <a:pt x="95" y="4"/>
                  </a:lnTo>
                  <a:lnTo>
                    <a:pt x="81" y="22"/>
                  </a:lnTo>
                  <a:lnTo>
                    <a:pt x="34" y="6"/>
                  </a:lnTo>
                  <a:lnTo>
                    <a:pt x="18" y="6"/>
                  </a:lnTo>
                  <a:lnTo>
                    <a:pt x="18" y="36"/>
                  </a:lnTo>
                  <a:lnTo>
                    <a:pt x="20" y="7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157" y="3222"/>
              <a:ext cx="409" cy="278"/>
            </a:xfrm>
            <a:custGeom>
              <a:avLst/>
              <a:gdLst>
                <a:gd name="T0" fmla="*/ 9 w 430"/>
                <a:gd name="T1" fmla="*/ 27 h 316"/>
                <a:gd name="T2" fmla="*/ 2 w 430"/>
                <a:gd name="T3" fmla="*/ 39 h 316"/>
                <a:gd name="T4" fmla="*/ 26 w 430"/>
                <a:gd name="T5" fmla="*/ 55 h 316"/>
                <a:gd name="T6" fmla="*/ 28 w 430"/>
                <a:gd name="T7" fmla="*/ 77 h 316"/>
                <a:gd name="T8" fmla="*/ 6 w 430"/>
                <a:gd name="T9" fmla="*/ 91 h 316"/>
                <a:gd name="T10" fmla="*/ 10 w 430"/>
                <a:gd name="T11" fmla="*/ 106 h 316"/>
                <a:gd name="T12" fmla="*/ 6 w 430"/>
                <a:gd name="T13" fmla="*/ 126 h 316"/>
                <a:gd name="T14" fmla="*/ 10 w 430"/>
                <a:gd name="T15" fmla="*/ 141 h 316"/>
                <a:gd name="T16" fmla="*/ 28 w 430"/>
                <a:gd name="T17" fmla="*/ 150 h 316"/>
                <a:gd name="T18" fmla="*/ 28 w 430"/>
                <a:gd name="T19" fmla="*/ 172 h 316"/>
                <a:gd name="T20" fmla="*/ 41 w 430"/>
                <a:gd name="T21" fmla="*/ 189 h 316"/>
                <a:gd name="T22" fmla="*/ 100 w 430"/>
                <a:gd name="T23" fmla="*/ 177 h 316"/>
                <a:gd name="T24" fmla="*/ 135 w 430"/>
                <a:gd name="T25" fmla="*/ 158 h 316"/>
                <a:gd name="T26" fmla="*/ 163 w 430"/>
                <a:gd name="T27" fmla="*/ 171 h 316"/>
                <a:gd name="T28" fmla="*/ 189 w 430"/>
                <a:gd name="T29" fmla="*/ 177 h 316"/>
                <a:gd name="T30" fmla="*/ 221 w 430"/>
                <a:gd name="T31" fmla="*/ 168 h 316"/>
                <a:gd name="T32" fmla="*/ 223 w 430"/>
                <a:gd name="T33" fmla="*/ 148 h 316"/>
                <a:gd name="T34" fmla="*/ 246 w 430"/>
                <a:gd name="T35" fmla="*/ 148 h 316"/>
                <a:gd name="T36" fmla="*/ 260 w 430"/>
                <a:gd name="T37" fmla="*/ 142 h 316"/>
                <a:gd name="T38" fmla="*/ 306 w 430"/>
                <a:gd name="T39" fmla="*/ 132 h 316"/>
                <a:gd name="T40" fmla="*/ 323 w 430"/>
                <a:gd name="T41" fmla="*/ 118 h 316"/>
                <a:gd name="T42" fmla="*/ 299 w 430"/>
                <a:gd name="T43" fmla="*/ 99 h 316"/>
                <a:gd name="T44" fmla="*/ 309 w 430"/>
                <a:gd name="T45" fmla="*/ 84 h 316"/>
                <a:gd name="T46" fmla="*/ 320 w 430"/>
                <a:gd name="T47" fmla="*/ 74 h 316"/>
                <a:gd name="T48" fmla="*/ 325 w 430"/>
                <a:gd name="T49" fmla="*/ 55 h 316"/>
                <a:gd name="T50" fmla="*/ 332 w 430"/>
                <a:gd name="T51" fmla="*/ 35 h 316"/>
                <a:gd name="T52" fmla="*/ 351 w 430"/>
                <a:gd name="T53" fmla="*/ 27 h 316"/>
                <a:gd name="T54" fmla="*/ 341 w 430"/>
                <a:gd name="T55" fmla="*/ 7 h 316"/>
                <a:gd name="T56" fmla="*/ 293 w 430"/>
                <a:gd name="T57" fmla="*/ 2 h 316"/>
                <a:gd name="T58" fmla="*/ 243 w 430"/>
                <a:gd name="T59" fmla="*/ 4 h 316"/>
                <a:gd name="T60" fmla="*/ 195 w 430"/>
                <a:gd name="T61" fmla="*/ 22 h 316"/>
                <a:gd name="T62" fmla="*/ 158 w 430"/>
                <a:gd name="T63" fmla="*/ 33 h 316"/>
                <a:gd name="T64" fmla="*/ 107 w 430"/>
                <a:gd name="T65" fmla="*/ 37 h 316"/>
                <a:gd name="T66" fmla="*/ 76 w 430"/>
                <a:gd name="T67" fmla="*/ 35 h 316"/>
                <a:gd name="T68" fmla="*/ 37 w 430"/>
                <a:gd name="T69" fmla="*/ 26 h 316"/>
                <a:gd name="T70" fmla="*/ 10 w 430"/>
                <a:gd name="T71" fmla="*/ 23 h 3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30"/>
                <a:gd name="T109" fmla="*/ 0 h 316"/>
                <a:gd name="T110" fmla="*/ 430 w 430"/>
                <a:gd name="T111" fmla="*/ 316 h 3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30" h="316">
                  <a:moveTo>
                    <a:pt x="11" y="38"/>
                  </a:moveTo>
                  <a:lnTo>
                    <a:pt x="9" y="45"/>
                  </a:lnTo>
                  <a:lnTo>
                    <a:pt x="0" y="52"/>
                  </a:lnTo>
                  <a:lnTo>
                    <a:pt x="2" y="65"/>
                  </a:lnTo>
                  <a:lnTo>
                    <a:pt x="13" y="90"/>
                  </a:lnTo>
                  <a:lnTo>
                    <a:pt x="31" y="92"/>
                  </a:lnTo>
                  <a:lnTo>
                    <a:pt x="34" y="101"/>
                  </a:lnTo>
                  <a:lnTo>
                    <a:pt x="34" y="129"/>
                  </a:lnTo>
                  <a:lnTo>
                    <a:pt x="27" y="138"/>
                  </a:lnTo>
                  <a:lnTo>
                    <a:pt x="6" y="151"/>
                  </a:lnTo>
                  <a:lnTo>
                    <a:pt x="4" y="158"/>
                  </a:lnTo>
                  <a:lnTo>
                    <a:pt x="11" y="179"/>
                  </a:lnTo>
                  <a:lnTo>
                    <a:pt x="11" y="194"/>
                  </a:lnTo>
                  <a:lnTo>
                    <a:pt x="6" y="210"/>
                  </a:lnTo>
                  <a:lnTo>
                    <a:pt x="0" y="219"/>
                  </a:lnTo>
                  <a:lnTo>
                    <a:pt x="11" y="235"/>
                  </a:lnTo>
                  <a:lnTo>
                    <a:pt x="18" y="233"/>
                  </a:lnTo>
                  <a:lnTo>
                    <a:pt x="34" y="249"/>
                  </a:lnTo>
                  <a:lnTo>
                    <a:pt x="34" y="265"/>
                  </a:lnTo>
                  <a:lnTo>
                    <a:pt x="34" y="287"/>
                  </a:lnTo>
                  <a:lnTo>
                    <a:pt x="34" y="296"/>
                  </a:lnTo>
                  <a:lnTo>
                    <a:pt x="49" y="315"/>
                  </a:lnTo>
                  <a:lnTo>
                    <a:pt x="83" y="308"/>
                  </a:lnTo>
                  <a:lnTo>
                    <a:pt x="122" y="296"/>
                  </a:lnTo>
                  <a:lnTo>
                    <a:pt x="152" y="278"/>
                  </a:lnTo>
                  <a:lnTo>
                    <a:pt x="165" y="265"/>
                  </a:lnTo>
                  <a:lnTo>
                    <a:pt x="183" y="292"/>
                  </a:lnTo>
                  <a:lnTo>
                    <a:pt x="199" y="285"/>
                  </a:lnTo>
                  <a:lnTo>
                    <a:pt x="220" y="292"/>
                  </a:lnTo>
                  <a:lnTo>
                    <a:pt x="231" y="294"/>
                  </a:lnTo>
                  <a:lnTo>
                    <a:pt x="256" y="285"/>
                  </a:lnTo>
                  <a:lnTo>
                    <a:pt x="270" y="281"/>
                  </a:lnTo>
                  <a:lnTo>
                    <a:pt x="270" y="267"/>
                  </a:lnTo>
                  <a:lnTo>
                    <a:pt x="272" y="247"/>
                  </a:lnTo>
                  <a:lnTo>
                    <a:pt x="286" y="240"/>
                  </a:lnTo>
                  <a:lnTo>
                    <a:pt x="301" y="247"/>
                  </a:lnTo>
                  <a:lnTo>
                    <a:pt x="304" y="256"/>
                  </a:lnTo>
                  <a:lnTo>
                    <a:pt x="317" y="237"/>
                  </a:lnTo>
                  <a:lnTo>
                    <a:pt x="347" y="224"/>
                  </a:lnTo>
                  <a:lnTo>
                    <a:pt x="374" y="219"/>
                  </a:lnTo>
                  <a:lnTo>
                    <a:pt x="399" y="219"/>
                  </a:lnTo>
                  <a:lnTo>
                    <a:pt x="394" y="197"/>
                  </a:lnTo>
                  <a:lnTo>
                    <a:pt x="392" y="185"/>
                  </a:lnTo>
                  <a:lnTo>
                    <a:pt x="365" y="165"/>
                  </a:lnTo>
                  <a:lnTo>
                    <a:pt x="365" y="160"/>
                  </a:lnTo>
                  <a:lnTo>
                    <a:pt x="379" y="140"/>
                  </a:lnTo>
                  <a:lnTo>
                    <a:pt x="394" y="135"/>
                  </a:lnTo>
                  <a:lnTo>
                    <a:pt x="390" y="124"/>
                  </a:lnTo>
                  <a:lnTo>
                    <a:pt x="397" y="104"/>
                  </a:lnTo>
                  <a:lnTo>
                    <a:pt x="397" y="92"/>
                  </a:lnTo>
                  <a:lnTo>
                    <a:pt x="401" y="67"/>
                  </a:lnTo>
                  <a:lnTo>
                    <a:pt x="406" y="58"/>
                  </a:lnTo>
                  <a:lnTo>
                    <a:pt x="419" y="61"/>
                  </a:lnTo>
                  <a:lnTo>
                    <a:pt x="429" y="45"/>
                  </a:lnTo>
                  <a:lnTo>
                    <a:pt x="419" y="29"/>
                  </a:lnTo>
                  <a:lnTo>
                    <a:pt x="415" y="11"/>
                  </a:lnTo>
                  <a:lnTo>
                    <a:pt x="406" y="13"/>
                  </a:lnTo>
                  <a:lnTo>
                    <a:pt x="358" y="2"/>
                  </a:lnTo>
                  <a:lnTo>
                    <a:pt x="326" y="0"/>
                  </a:lnTo>
                  <a:lnTo>
                    <a:pt x="297" y="6"/>
                  </a:lnTo>
                  <a:lnTo>
                    <a:pt x="270" y="20"/>
                  </a:lnTo>
                  <a:lnTo>
                    <a:pt x="238" y="36"/>
                  </a:lnTo>
                  <a:lnTo>
                    <a:pt x="215" y="54"/>
                  </a:lnTo>
                  <a:lnTo>
                    <a:pt x="192" y="56"/>
                  </a:lnTo>
                  <a:lnTo>
                    <a:pt x="161" y="52"/>
                  </a:lnTo>
                  <a:lnTo>
                    <a:pt x="131" y="61"/>
                  </a:lnTo>
                  <a:lnTo>
                    <a:pt x="113" y="65"/>
                  </a:lnTo>
                  <a:lnTo>
                    <a:pt x="93" y="58"/>
                  </a:lnTo>
                  <a:lnTo>
                    <a:pt x="63" y="47"/>
                  </a:lnTo>
                  <a:lnTo>
                    <a:pt x="45" y="43"/>
                  </a:lnTo>
                  <a:lnTo>
                    <a:pt x="22" y="38"/>
                  </a:lnTo>
                  <a:lnTo>
                    <a:pt x="11" y="38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920" y="3395"/>
              <a:ext cx="159" cy="245"/>
            </a:xfrm>
            <a:custGeom>
              <a:avLst/>
              <a:gdLst>
                <a:gd name="T0" fmla="*/ 9 w 168"/>
                <a:gd name="T1" fmla="*/ 36 h 279"/>
                <a:gd name="T2" fmla="*/ 18 w 168"/>
                <a:gd name="T3" fmla="*/ 41 h 279"/>
                <a:gd name="T4" fmla="*/ 18 w 168"/>
                <a:gd name="T5" fmla="*/ 48 h 279"/>
                <a:gd name="T6" fmla="*/ 16 w 168"/>
                <a:gd name="T7" fmla="*/ 54 h 279"/>
                <a:gd name="T8" fmla="*/ 12 w 168"/>
                <a:gd name="T9" fmla="*/ 60 h 279"/>
                <a:gd name="T10" fmla="*/ 12 w 168"/>
                <a:gd name="T11" fmla="*/ 76 h 279"/>
                <a:gd name="T12" fmla="*/ 14 w 168"/>
                <a:gd name="T13" fmla="*/ 83 h 279"/>
                <a:gd name="T14" fmla="*/ 4 w 168"/>
                <a:gd name="T15" fmla="*/ 96 h 279"/>
                <a:gd name="T16" fmla="*/ 9 w 168"/>
                <a:gd name="T17" fmla="*/ 98 h 279"/>
                <a:gd name="T18" fmla="*/ 0 w 168"/>
                <a:gd name="T19" fmla="*/ 104 h 279"/>
                <a:gd name="T20" fmla="*/ 6 w 168"/>
                <a:gd name="T21" fmla="*/ 112 h 279"/>
                <a:gd name="T22" fmla="*/ 9 w 168"/>
                <a:gd name="T23" fmla="*/ 118 h 279"/>
                <a:gd name="T24" fmla="*/ 9 w 168"/>
                <a:gd name="T25" fmla="*/ 111 h 279"/>
                <a:gd name="T26" fmla="*/ 21 w 168"/>
                <a:gd name="T27" fmla="*/ 119 h 279"/>
                <a:gd name="T28" fmla="*/ 18 w 168"/>
                <a:gd name="T29" fmla="*/ 129 h 279"/>
                <a:gd name="T30" fmla="*/ 14 w 168"/>
                <a:gd name="T31" fmla="*/ 133 h 279"/>
                <a:gd name="T32" fmla="*/ 21 w 168"/>
                <a:gd name="T33" fmla="*/ 141 h 279"/>
                <a:gd name="T34" fmla="*/ 26 w 168"/>
                <a:gd name="T35" fmla="*/ 143 h 279"/>
                <a:gd name="T36" fmla="*/ 42 w 168"/>
                <a:gd name="T37" fmla="*/ 148 h 279"/>
                <a:gd name="T38" fmla="*/ 53 w 168"/>
                <a:gd name="T39" fmla="*/ 155 h 279"/>
                <a:gd name="T40" fmla="*/ 55 w 168"/>
                <a:gd name="T41" fmla="*/ 162 h 279"/>
                <a:gd name="T42" fmla="*/ 69 w 168"/>
                <a:gd name="T43" fmla="*/ 165 h 279"/>
                <a:gd name="T44" fmla="*/ 80 w 168"/>
                <a:gd name="T45" fmla="*/ 162 h 279"/>
                <a:gd name="T46" fmla="*/ 95 w 168"/>
                <a:gd name="T47" fmla="*/ 154 h 279"/>
                <a:gd name="T48" fmla="*/ 103 w 168"/>
                <a:gd name="T49" fmla="*/ 144 h 279"/>
                <a:gd name="T50" fmla="*/ 108 w 168"/>
                <a:gd name="T51" fmla="*/ 138 h 279"/>
                <a:gd name="T52" fmla="*/ 120 w 168"/>
                <a:gd name="T53" fmla="*/ 122 h 279"/>
                <a:gd name="T54" fmla="*/ 125 w 168"/>
                <a:gd name="T55" fmla="*/ 110 h 279"/>
                <a:gd name="T56" fmla="*/ 126 w 168"/>
                <a:gd name="T57" fmla="*/ 98 h 279"/>
                <a:gd name="T58" fmla="*/ 134 w 168"/>
                <a:gd name="T59" fmla="*/ 90 h 279"/>
                <a:gd name="T60" fmla="*/ 120 w 168"/>
                <a:gd name="T61" fmla="*/ 88 h 279"/>
                <a:gd name="T62" fmla="*/ 115 w 168"/>
                <a:gd name="T63" fmla="*/ 84 h 279"/>
                <a:gd name="T64" fmla="*/ 108 w 168"/>
                <a:gd name="T65" fmla="*/ 85 h 279"/>
                <a:gd name="T66" fmla="*/ 97 w 168"/>
                <a:gd name="T67" fmla="*/ 80 h 279"/>
                <a:gd name="T68" fmla="*/ 93 w 168"/>
                <a:gd name="T69" fmla="*/ 69 h 279"/>
                <a:gd name="T70" fmla="*/ 90 w 168"/>
                <a:gd name="T71" fmla="*/ 61 h 279"/>
                <a:gd name="T72" fmla="*/ 97 w 168"/>
                <a:gd name="T73" fmla="*/ 53 h 279"/>
                <a:gd name="T74" fmla="*/ 97 w 168"/>
                <a:gd name="T75" fmla="*/ 27 h 279"/>
                <a:gd name="T76" fmla="*/ 97 w 168"/>
                <a:gd name="T77" fmla="*/ 17 h 279"/>
                <a:gd name="T78" fmla="*/ 90 w 168"/>
                <a:gd name="T79" fmla="*/ 12 h 279"/>
                <a:gd name="T80" fmla="*/ 79 w 168"/>
                <a:gd name="T81" fmla="*/ 12 h 279"/>
                <a:gd name="T82" fmla="*/ 72 w 168"/>
                <a:gd name="T83" fmla="*/ 9 h 279"/>
                <a:gd name="T84" fmla="*/ 64 w 168"/>
                <a:gd name="T85" fmla="*/ 2 h 279"/>
                <a:gd name="T86" fmla="*/ 55 w 168"/>
                <a:gd name="T87" fmla="*/ 0 h 279"/>
                <a:gd name="T88" fmla="*/ 52 w 168"/>
                <a:gd name="T89" fmla="*/ 4 h 279"/>
                <a:gd name="T90" fmla="*/ 52 w 168"/>
                <a:gd name="T91" fmla="*/ 2 h 279"/>
                <a:gd name="T92" fmla="*/ 37 w 168"/>
                <a:gd name="T93" fmla="*/ 4 h 279"/>
                <a:gd name="T94" fmla="*/ 28 w 168"/>
                <a:gd name="T95" fmla="*/ 0 h 279"/>
                <a:gd name="T96" fmla="*/ 21 w 168"/>
                <a:gd name="T97" fmla="*/ 4 h 279"/>
                <a:gd name="T98" fmla="*/ 18 w 168"/>
                <a:gd name="T99" fmla="*/ 18 h 279"/>
                <a:gd name="T100" fmla="*/ 14 w 168"/>
                <a:gd name="T101" fmla="*/ 28 h 279"/>
                <a:gd name="T102" fmla="*/ 9 w 168"/>
                <a:gd name="T103" fmla="*/ 36 h 27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8"/>
                <a:gd name="T157" fmla="*/ 0 h 279"/>
                <a:gd name="T158" fmla="*/ 168 w 168"/>
                <a:gd name="T159" fmla="*/ 279 h 27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8" h="279">
                  <a:moveTo>
                    <a:pt x="13" y="61"/>
                  </a:moveTo>
                  <a:lnTo>
                    <a:pt x="22" y="70"/>
                  </a:lnTo>
                  <a:lnTo>
                    <a:pt x="22" y="82"/>
                  </a:lnTo>
                  <a:lnTo>
                    <a:pt x="20" y="91"/>
                  </a:lnTo>
                  <a:lnTo>
                    <a:pt x="16" y="100"/>
                  </a:lnTo>
                  <a:lnTo>
                    <a:pt x="16" y="127"/>
                  </a:lnTo>
                  <a:lnTo>
                    <a:pt x="18" y="139"/>
                  </a:lnTo>
                  <a:lnTo>
                    <a:pt x="4" y="161"/>
                  </a:lnTo>
                  <a:lnTo>
                    <a:pt x="9" y="166"/>
                  </a:lnTo>
                  <a:lnTo>
                    <a:pt x="0" y="177"/>
                  </a:lnTo>
                  <a:lnTo>
                    <a:pt x="6" y="189"/>
                  </a:lnTo>
                  <a:lnTo>
                    <a:pt x="9" y="198"/>
                  </a:lnTo>
                  <a:lnTo>
                    <a:pt x="13" y="186"/>
                  </a:lnTo>
                  <a:lnTo>
                    <a:pt x="25" y="202"/>
                  </a:lnTo>
                  <a:lnTo>
                    <a:pt x="22" y="216"/>
                  </a:lnTo>
                  <a:lnTo>
                    <a:pt x="18" y="223"/>
                  </a:lnTo>
                  <a:lnTo>
                    <a:pt x="25" y="236"/>
                  </a:lnTo>
                  <a:lnTo>
                    <a:pt x="34" y="241"/>
                  </a:lnTo>
                  <a:lnTo>
                    <a:pt x="52" y="250"/>
                  </a:lnTo>
                  <a:lnTo>
                    <a:pt x="66" y="262"/>
                  </a:lnTo>
                  <a:lnTo>
                    <a:pt x="68" y="271"/>
                  </a:lnTo>
                  <a:lnTo>
                    <a:pt x="86" y="278"/>
                  </a:lnTo>
                  <a:lnTo>
                    <a:pt x="100" y="271"/>
                  </a:lnTo>
                  <a:lnTo>
                    <a:pt x="118" y="259"/>
                  </a:lnTo>
                  <a:lnTo>
                    <a:pt x="128" y="243"/>
                  </a:lnTo>
                  <a:lnTo>
                    <a:pt x="134" y="232"/>
                  </a:lnTo>
                  <a:lnTo>
                    <a:pt x="150" y="205"/>
                  </a:lnTo>
                  <a:lnTo>
                    <a:pt x="155" y="184"/>
                  </a:lnTo>
                  <a:lnTo>
                    <a:pt x="157" y="166"/>
                  </a:lnTo>
                  <a:lnTo>
                    <a:pt x="167" y="152"/>
                  </a:lnTo>
                  <a:lnTo>
                    <a:pt x="150" y="148"/>
                  </a:lnTo>
                  <a:lnTo>
                    <a:pt x="144" y="141"/>
                  </a:lnTo>
                  <a:lnTo>
                    <a:pt x="134" y="143"/>
                  </a:lnTo>
                  <a:lnTo>
                    <a:pt x="121" y="136"/>
                  </a:lnTo>
                  <a:lnTo>
                    <a:pt x="116" y="116"/>
                  </a:lnTo>
                  <a:lnTo>
                    <a:pt x="112" y="102"/>
                  </a:lnTo>
                  <a:lnTo>
                    <a:pt x="121" y="88"/>
                  </a:lnTo>
                  <a:lnTo>
                    <a:pt x="121" y="45"/>
                  </a:lnTo>
                  <a:lnTo>
                    <a:pt x="121" y="29"/>
                  </a:lnTo>
                  <a:lnTo>
                    <a:pt x="112" y="20"/>
                  </a:lnTo>
                  <a:lnTo>
                    <a:pt x="98" y="20"/>
                  </a:lnTo>
                  <a:lnTo>
                    <a:pt x="89" y="15"/>
                  </a:lnTo>
                  <a:lnTo>
                    <a:pt x="80" y="2"/>
                  </a:lnTo>
                  <a:lnTo>
                    <a:pt x="68" y="0"/>
                  </a:lnTo>
                  <a:lnTo>
                    <a:pt x="64" y="6"/>
                  </a:lnTo>
                  <a:lnTo>
                    <a:pt x="64" y="2"/>
                  </a:lnTo>
                  <a:lnTo>
                    <a:pt x="45" y="4"/>
                  </a:lnTo>
                  <a:lnTo>
                    <a:pt x="36" y="0"/>
                  </a:lnTo>
                  <a:lnTo>
                    <a:pt x="25" y="6"/>
                  </a:lnTo>
                  <a:lnTo>
                    <a:pt x="22" y="31"/>
                  </a:lnTo>
                  <a:lnTo>
                    <a:pt x="18" y="47"/>
                  </a:lnTo>
                  <a:lnTo>
                    <a:pt x="13" y="61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039" y="2883"/>
              <a:ext cx="586" cy="395"/>
            </a:xfrm>
            <a:custGeom>
              <a:avLst/>
              <a:gdLst>
                <a:gd name="T0" fmla="*/ 111 w 616"/>
                <a:gd name="T1" fmla="*/ 31 h 450"/>
                <a:gd name="T2" fmla="*/ 92 w 616"/>
                <a:gd name="T3" fmla="*/ 37 h 450"/>
                <a:gd name="T4" fmla="*/ 87 w 616"/>
                <a:gd name="T5" fmla="*/ 85 h 450"/>
                <a:gd name="T6" fmla="*/ 56 w 616"/>
                <a:gd name="T7" fmla="*/ 111 h 450"/>
                <a:gd name="T8" fmla="*/ 16 w 616"/>
                <a:gd name="T9" fmla="*/ 125 h 450"/>
                <a:gd name="T10" fmla="*/ 0 w 616"/>
                <a:gd name="T11" fmla="*/ 142 h 450"/>
                <a:gd name="T12" fmla="*/ 14 w 616"/>
                <a:gd name="T13" fmla="*/ 158 h 450"/>
                <a:gd name="T14" fmla="*/ 14 w 616"/>
                <a:gd name="T15" fmla="*/ 170 h 450"/>
                <a:gd name="T16" fmla="*/ 37 w 616"/>
                <a:gd name="T17" fmla="*/ 174 h 450"/>
                <a:gd name="T18" fmla="*/ 46 w 616"/>
                <a:gd name="T19" fmla="*/ 195 h 450"/>
                <a:gd name="T20" fmla="*/ 53 w 616"/>
                <a:gd name="T21" fmla="*/ 215 h 450"/>
                <a:gd name="T22" fmla="*/ 68 w 616"/>
                <a:gd name="T23" fmla="*/ 215 h 450"/>
                <a:gd name="T24" fmla="*/ 94 w 616"/>
                <a:gd name="T25" fmla="*/ 217 h 450"/>
                <a:gd name="T26" fmla="*/ 94 w 616"/>
                <a:gd name="T27" fmla="*/ 227 h 450"/>
                <a:gd name="T28" fmla="*/ 111 w 616"/>
                <a:gd name="T29" fmla="*/ 236 h 450"/>
                <a:gd name="T30" fmla="*/ 111 w 616"/>
                <a:gd name="T31" fmla="*/ 250 h 450"/>
                <a:gd name="T32" fmla="*/ 147 w 616"/>
                <a:gd name="T33" fmla="*/ 257 h 450"/>
                <a:gd name="T34" fmla="*/ 195 w 616"/>
                <a:gd name="T35" fmla="*/ 267 h 450"/>
                <a:gd name="T36" fmla="*/ 230 w 616"/>
                <a:gd name="T37" fmla="*/ 260 h 450"/>
                <a:gd name="T38" fmla="*/ 271 w 616"/>
                <a:gd name="T39" fmla="*/ 262 h 450"/>
                <a:gd name="T40" fmla="*/ 294 w 616"/>
                <a:gd name="T41" fmla="*/ 252 h 450"/>
                <a:gd name="T42" fmla="*/ 362 w 616"/>
                <a:gd name="T43" fmla="*/ 229 h 450"/>
                <a:gd name="T44" fmla="*/ 402 w 616"/>
                <a:gd name="T45" fmla="*/ 231 h 450"/>
                <a:gd name="T46" fmla="*/ 433 w 616"/>
                <a:gd name="T47" fmla="*/ 235 h 450"/>
                <a:gd name="T48" fmla="*/ 451 w 616"/>
                <a:gd name="T49" fmla="*/ 224 h 450"/>
                <a:gd name="T50" fmla="*/ 453 w 616"/>
                <a:gd name="T51" fmla="*/ 187 h 450"/>
                <a:gd name="T52" fmla="*/ 470 w 616"/>
                <a:gd name="T53" fmla="*/ 174 h 450"/>
                <a:gd name="T54" fmla="*/ 486 w 616"/>
                <a:gd name="T55" fmla="*/ 174 h 450"/>
                <a:gd name="T56" fmla="*/ 491 w 616"/>
                <a:gd name="T57" fmla="*/ 163 h 450"/>
                <a:gd name="T58" fmla="*/ 504 w 616"/>
                <a:gd name="T59" fmla="*/ 156 h 450"/>
                <a:gd name="T60" fmla="*/ 478 w 616"/>
                <a:gd name="T61" fmla="*/ 148 h 450"/>
                <a:gd name="T62" fmla="*/ 446 w 616"/>
                <a:gd name="T63" fmla="*/ 154 h 450"/>
                <a:gd name="T64" fmla="*/ 418 w 616"/>
                <a:gd name="T65" fmla="*/ 148 h 450"/>
                <a:gd name="T66" fmla="*/ 413 w 616"/>
                <a:gd name="T67" fmla="*/ 132 h 450"/>
                <a:gd name="T68" fmla="*/ 402 w 616"/>
                <a:gd name="T69" fmla="*/ 116 h 450"/>
                <a:gd name="T70" fmla="*/ 398 w 616"/>
                <a:gd name="T71" fmla="*/ 97 h 450"/>
                <a:gd name="T72" fmla="*/ 399 w 616"/>
                <a:gd name="T73" fmla="*/ 82 h 450"/>
                <a:gd name="T74" fmla="*/ 378 w 616"/>
                <a:gd name="T75" fmla="*/ 58 h 450"/>
                <a:gd name="T76" fmla="*/ 369 w 616"/>
                <a:gd name="T77" fmla="*/ 41 h 450"/>
                <a:gd name="T78" fmla="*/ 346 w 616"/>
                <a:gd name="T79" fmla="*/ 27 h 450"/>
                <a:gd name="T80" fmla="*/ 332 w 616"/>
                <a:gd name="T81" fmla="*/ 5 h 450"/>
                <a:gd name="T82" fmla="*/ 318 w 616"/>
                <a:gd name="T83" fmla="*/ 0 h 450"/>
                <a:gd name="T84" fmla="*/ 301 w 616"/>
                <a:gd name="T85" fmla="*/ 8 h 450"/>
                <a:gd name="T86" fmla="*/ 280 w 616"/>
                <a:gd name="T87" fmla="*/ 9 h 450"/>
                <a:gd name="T88" fmla="*/ 261 w 616"/>
                <a:gd name="T89" fmla="*/ 17 h 450"/>
                <a:gd name="T90" fmla="*/ 236 w 616"/>
                <a:gd name="T91" fmla="*/ 20 h 450"/>
                <a:gd name="T92" fmla="*/ 213 w 616"/>
                <a:gd name="T93" fmla="*/ 8 h 450"/>
                <a:gd name="T94" fmla="*/ 186 w 616"/>
                <a:gd name="T95" fmla="*/ 16 h 450"/>
                <a:gd name="T96" fmla="*/ 165 w 616"/>
                <a:gd name="T97" fmla="*/ 14 h 450"/>
                <a:gd name="T98" fmla="*/ 137 w 616"/>
                <a:gd name="T99" fmla="*/ 13 h 450"/>
                <a:gd name="T100" fmla="*/ 122 w 616"/>
                <a:gd name="T101" fmla="*/ 18 h 450"/>
                <a:gd name="T102" fmla="*/ 116 w 616"/>
                <a:gd name="T103" fmla="*/ 20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16"/>
                <a:gd name="T157" fmla="*/ 0 h 450"/>
                <a:gd name="T158" fmla="*/ 616 w 616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16" h="450">
                  <a:moveTo>
                    <a:pt x="147" y="38"/>
                  </a:moveTo>
                  <a:lnTo>
                    <a:pt x="136" y="52"/>
                  </a:lnTo>
                  <a:lnTo>
                    <a:pt x="129" y="61"/>
                  </a:lnTo>
                  <a:lnTo>
                    <a:pt x="113" y="63"/>
                  </a:lnTo>
                  <a:lnTo>
                    <a:pt x="106" y="133"/>
                  </a:lnTo>
                  <a:lnTo>
                    <a:pt x="106" y="145"/>
                  </a:lnTo>
                  <a:lnTo>
                    <a:pt x="88" y="172"/>
                  </a:lnTo>
                  <a:lnTo>
                    <a:pt x="68" y="188"/>
                  </a:lnTo>
                  <a:lnTo>
                    <a:pt x="56" y="204"/>
                  </a:lnTo>
                  <a:lnTo>
                    <a:pt x="20" y="210"/>
                  </a:lnTo>
                  <a:lnTo>
                    <a:pt x="2" y="226"/>
                  </a:lnTo>
                  <a:lnTo>
                    <a:pt x="0" y="240"/>
                  </a:lnTo>
                  <a:lnTo>
                    <a:pt x="11" y="249"/>
                  </a:lnTo>
                  <a:lnTo>
                    <a:pt x="18" y="265"/>
                  </a:lnTo>
                  <a:lnTo>
                    <a:pt x="15" y="274"/>
                  </a:lnTo>
                  <a:lnTo>
                    <a:pt x="18" y="287"/>
                  </a:lnTo>
                  <a:lnTo>
                    <a:pt x="29" y="294"/>
                  </a:lnTo>
                  <a:lnTo>
                    <a:pt x="45" y="294"/>
                  </a:lnTo>
                  <a:lnTo>
                    <a:pt x="52" y="306"/>
                  </a:lnTo>
                  <a:lnTo>
                    <a:pt x="56" y="328"/>
                  </a:lnTo>
                  <a:lnTo>
                    <a:pt x="59" y="346"/>
                  </a:lnTo>
                  <a:lnTo>
                    <a:pt x="65" y="362"/>
                  </a:lnTo>
                  <a:lnTo>
                    <a:pt x="77" y="367"/>
                  </a:lnTo>
                  <a:lnTo>
                    <a:pt x="83" y="362"/>
                  </a:lnTo>
                  <a:lnTo>
                    <a:pt x="99" y="351"/>
                  </a:lnTo>
                  <a:lnTo>
                    <a:pt x="115" y="365"/>
                  </a:lnTo>
                  <a:lnTo>
                    <a:pt x="113" y="376"/>
                  </a:lnTo>
                  <a:lnTo>
                    <a:pt x="115" y="383"/>
                  </a:lnTo>
                  <a:lnTo>
                    <a:pt x="124" y="385"/>
                  </a:lnTo>
                  <a:lnTo>
                    <a:pt x="136" y="399"/>
                  </a:lnTo>
                  <a:lnTo>
                    <a:pt x="133" y="414"/>
                  </a:lnTo>
                  <a:lnTo>
                    <a:pt x="136" y="421"/>
                  </a:lnTo>
                  <a:lnTo>
                    <a:pt x="154" y="421"/>
                  </a:lnTo>
                  <a:lnTo>
                    <a:pt x="179" y="433"/>
                  </a:lnTo>
                  <a:lnTo>
                    <a:pt x="220" y="449"/>
                  </a:lnTo>
                  <a:lnTo>
                    <a:pt x="238" y="449"/>
                  </a:lnTo>
                  <a:lnTo>
                    <a:pt x="260" y="444"/>
                  </a:lnTo>
                  <a:lnTo>
                    <a:pt x="281" y="437"/>
                  </a:lnTo>
                  <a:lnTo>
                    <a:pt x="315" y="442"/>
                  </a:lnTo>
                  <a:lnTo>
                    <a:pt x="331" y="442"/>
                  </a:lnTo>
                  <a:lnTo>
                    <a:pt x="340" y="439"/>
                  </a:lnTo>
                  <a:lnTo>
                    <a:pt x="360" y="424"/>
                  </a:lnTo>
                  <a:lnTo>
                    <a:pt x="408" y="396"/>
                  </a:lnTo>
                  <a:lnTo>
                    <a:pt x="444" y="385"/>
                  </a:lnTo>
                  <a:lnTo>
                    <a:pt x="462" y="385"/>
                  </a:lnTo>
                  <a:lnTo>
                    <a:pt x="492" y="390"/>
                  </a:lnTo>
                  <a:lnTo>
                    <a:pt x="517" y="392"/>
                  </a:lnTo>
                  <a:lnTo>
                    <a:pt x="528" y="396"/>
                  </a:lnTo>
                  <a:lnTo>
                    <a:pt x="546" y="394"/>
                  </a:lnTo>
                  <a:lnTo>
                    <a:pt x="551" y="378"/>
                  </a:lnTo>
                  <a:lnTo>
                    <a:pt x="551" y="346"/>
                  </a:lnTo>
                  <a:lnTo>
                    <a:pt x="553" y="315"/>
                  </a:lnTo>
                  <a:lnTo>
                    <a:pt x="562" y="297"/>
                  </a:lnTo>
                  <a:lnTo>
                    <a:pt x="574" y="294"/>
                  </a:lnTo>
                  <a:lnTo>
                    <a:pt x="585" y="299"/>
                  </a:lnTo>
                  <a:lnTo>
                    <a:pt x="594" y="294"/>
                  </a:lnTo>
                  <a:lnTo>
                    <a:pt x="601" y="285"/>
                  </a:lnTo>
                  <a:lnTo>
                    <a:pt x="599" y="276"/>
                  </a:lnTo>
                  <a:lnTo>
                    <a:pt x="612" y="274"/>
                  </a:lnTo>
                  <a:lnTo>
                    <a:pt x="615" y="263"/>
                  </a:lnTo>
                  <a:lnTo>
                    <a:pt x="601" y="256"/>
                  </a:lnTo>
                  <a:lnTo>
                    <a:pt x="583" y="251"/>
                  </a:lnTo>
                  <a:lnTo>
                    <a:pt x="567" y="256"/>
                  </a:lnTo>
                  <a:lnTo>
                    <a:pt x="544" y="260"/>
                  </a:lnTo>
                  <a:lnTo>
                    <a:pt x="524" y="260"/>
                  </a:lnTo>
                  <a:lnTo>
                    <a:pt x="510" y="251"/>
                  </a:lnTo>
                  <a:lnTo>
                    <a:pt x="503" y="240"/>
                  </a:lnTo>
                  <a:lnTo>
                    <a:pt x="503" y="222"/>
                  </a:lnTo>
                  <a:lnTo>
                    <a:pt x="501" y="206"/>
                  </a:lnTo>
                  <a:lnTo>
                    <a:pt x="492" y="195"/>
                  </a:lnTo>
                  <a:lnTo>
                    <a:pt x="485" y="181"/>
                  </a:lnTo>
                  <a:lnTo>
                    <a:pt x="485" y="165"/>
                  </a:lnTo>
                  <a:lnTo>
                    <a:pt x="487" y="147"/>
                  </a:lnTo>
                  <a:lnTo>
                    <a:pt x="487" y="138"/>
                  </a:lnTo>
                  <a:lnTo>
                    <a:pt x="476" y="113"/>
                  </a:lnTo>
                  <a:lnTo>
                    <a:pt x="460" y="97"/>
                  </a:lnTo>
                  <a:lnTo>
                    <a:pt x="453" y="79"/>
                  </a:lnTo>
                  <a:lnTo>
                    <a:pt x="451" y="68"/>
                  </a:lnTo>
                  <a:lnTo>
                    <a:pt x="449" y="63"/>
                  </a:lnTo>
                  <a:lnTo>
                    <a:pt x="424" y="45"/>
                  </a:lnTo>
                  <a:lnTo>
                    <a:pt x="417" y="31"/>
                  </a:lnTo>
                  <a:lnTo>
                    <a:pt x="406" y="9"/>
                  </a:lnTo>
                  <a:lnTo>
                    <a:pt x="397" y="2"/>
                  </a:lnTo>
                  <a:lnTo>
                    <a:pt x="388" y="0"/>
                  </a:lnTo>
                  <a:lnTo>
                    <a:pt x="376" y="4"/>
                  </a:lnTo>
                  <a:lnTo>
                    <a:pt x="367" y="13"/>
                  </a:lnTo>
                  <a:lnTo>
                    <a:pt x="360" y="15"/>
                  </a:lnTo>
                  <a:lnTo>
                    <a:pt x="342" y="15"/>
                  </a:lnTo>
                  <a:lnTo>
                    <a:pt x="329" y="18"/>
                  </a:lnTo>
                  <a:lnTo>
                    <a:pt x="319" y="29"/>
                  </a:lnTo>
                  <a:lnTo>
                    <a:pt x="304" y="34"/>
                  </a:lnTo>
                  <a:lnTo>
                    <a:pt x="288" y="34"/>
                  </a:lnTo>
                  <a:lnTo>
                    <a:pt x="279" y="24"/>
                  </a:lnTo>
                  <a:lnTo>
                    <a:pt x="260" y="13"/>
                  </a:lnTo>
                  <a:lnTo>
                    <a:pt x="247" y="18"/>
                  </a:lnTo>
                  <a:lnTo>
                    <a:pt x="226" y="27"/>
                  </a:lnTo>
                  <a:lnTo>
                    <a:pt x="213" y="29"/>
                  </a:lnTo>
                  <a:lnTo>
                    <a:pt x="201" y="24"/>
                  </a:lnTo>
                  <a:lnTo>
                    <a:pt x="186" y="15"/>
                  </a:lnTo>
                  <a:lnTo>
                    <a:pt x="167" y="22"/>
                  </a:lnTo>
                  <a:lnTo>
                    <a:pt x="154" y="29"/>
                  </a:lnTo>
                  <a:lnTo>
                    <a:pt x="149" y="31"/>
                  </a:lnTo>
                  <a:lnTo>
                    <a:pt x="147" y="34"/>
                  </a:lnTo>
                  <a:lnTo>
                    <a:pt x="142" y="34"/>
                  </a:lnTo>
                  <a:lnTo>
                    <a:pt x="147" y="38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945" y="2504"/>
              <a:ext cx="220" cy="183"/>
            </a:xfrm>
            <a:custGeom>
              <a:avLst/>
              <a:gdLst>
                <a:gd name="T0" fmla="*/ 0 w 233"/>
                <a:gd name="T1" fmla="*/ 23 h 208"/>
                <a:gd name="T2" fmla="*/ 4 w 233"/>
                <a:gd name="T3" fmla="*/ 18 h 208"/>
                <a:gd name="T4" fmla="*/ 2 w 233"/>
                <a:gd name="T5" fmla="*/ 12 h 208"/>
                <a:gd name="T6" fmla="*/ 30 w 233"/>
                <a:gd name="T7" fmla="*/ 0 h 208"/>
                <a:gd name="T8" fmla="*/ 32 w 233"/>
                <a:gd name="T9" fmla="*/ 4 h 208"/>
                <a:gd name="T10" fmla="*/ 53 w 233"/>
                <a:gd name="T11" fmla="*/ 2 h 208"/>
                <a:gd name="T12" fmla="*/ 68 w 233"/>
                <a:gd name="T13" fmla="*/ 4 h 208"/>
                <a:gd name="T14" fmla="*/ 62 w 233"/>
                <a:gd name="T15" fmla="*/ 8 h 208"/>
                <a:gd name="T16" fmla="*/ 66 w 233"/>
                <a:gd name="T17" fmla="*/ 16 h 208"/>
                <a:gd name="T18" fmla="*/ 78 w 233"/>
                <a:gd name="T19" fmla="*/ 20 h 208"/>
                <a:gd name="T20" fmla="*/ 93 w 233"/>
                <a:gd name="T21" fmla="*/ 18 h 208"/>
                <a:gd name="T22" fmla="*/ 104 w 233"/>
                <a:gd name="T23" fmla="*/ 13 h 208"/>
                <a:gd name="T24" fmla="*/ 121 w 233"/>
                <a:gd name="T25" fmla="*/ 12 h 208"/>
                <a:gd name="T26" fmla="*/ 127 w 233"/>
                <a:gd name="T27" fmla="*/ 18 h 208"/>
                <a:gd name="T28" fmla="*/ 136 w 233"/>
                <a:gd name="T29" fmla="*/ 22 h 208"/>
                <a:gd name="T30" fmla="*/ 152 w 233"/>
                <a:gd name="T31" fmla="*/ 23 h 208"/>
                <a:gd name="T32" fmla="*/ 148 w 233"/>
                <a:gd name="T33" fmla="*/ 31 h 208"/>
                <a:gd name="T34" fmla="*/ 150 w 233"/>
                <a:gd name="T35" fmla="*/ 50 h 208"/>
                <a:gd name="T36" fmla="*/ 152 w 233"/>
                <a:gd name="T37" fmla="*/ 62 h 208"/>
                <a:gd name="T38" fmla="*/ 169 w 233"/>
                <a:gd name="T39" fmla="*/ 62 h 208"/>
                <a:gd name="T40" fmla="*/ 175 w 233"/>
                <a:gd name="T41" fmla="*/ 70 h 208"/>
                <a:gd name="T42" fmla="*/ 175 w 233"/>
                <a:gd name="T43" fmla="*/ 75 h 208"/>
                <a:gd name="T44" fmla="*/ 184 w 233"/>
                <a:gd name="T45" fmla="*/ 84 h 208"/>
                <a:gd name="T46" fmla="*/ 174 w 233"/>
                <a:gd name="T47" fmla="*/ 92 h 208"/>
                <a:gd name="T48" fmla="*/ 164 w 233"/>
                <a:gd name="T49" fmla="*/ 97 h 208"/>
                <a:gd name="T50" fmla="*/ 153 w 233"/>
                <a:gd name="T51" fmla="*/ 97 h 208"/>
                <a:gd name="T52" fmla="*/ 141 w 233"/>
                <a:gd name="T53" fmla="*/ 99 h 208"/>
                <a:gd name="T54" fmla="*/ 141 w 233"/>
                <a:gd name="T55" fmla="*/ 111 h 208"/>
                <a:gd name="T56" fmla="*/ 136 w 233"/>
                <a:gd name="T57" fmla="*/ 117 h 208"/>
                <a:gd name="T58" fmla="*/ 123 w 233"/>
                <a:gd name="T59" fmla="*/ 124 h 208"/>
                <a:gd name="T60" fmla="*/ 100 w 233"/>
                <a:gd name="T61" fmla="*/ 112 h 208"/>
                <a:gd name="T62" fmla="*/ 94 w 233"/>
                <a:gd name="T63" fmla="*/ 100 h 208"/>
                <a:gd name="T64" fmla="*/ 73 w 233"/>
                <a:gd name="T65" fmla="*/ 97 h 208"/>
                <a:gd name="T66" fmla="*/ 66 w 233"/>
                <a:gd name="T67" fmla="*/ 82 h 208"/>
                <a:gd name="T68" fmla="*/ 53 w 233"/>
                <a:gd name="T69" fmla="*/ 73 h 208"/>
                <a:gd name="T70" fmla="*/ 48 w 233"/>
                <a:gd name="T71" fmla="*/ 62 h 208"/>
                <a:gd name="T72" fmla="*/ 36 w 233"/>
                <a:gd name="T73" fmla="*/ 52 h 208"/>
                <a:gd name="T74" fmla="*/ 28 w 233"/>
                <a:gd name="T75" fmla="*/ 41 h 208"/>
                <a:gd name="T76" fmla="*/ 11 w 233"/>
                <a:gd name="T77" fmla="*/ 33 h 208"/>
                <a:gd name="T78" fmla="*/ 0 w 233"/>
                <a:gd name="T79" fmla="*/ 23 h 20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3"/>
                <a:gd name="T121" fmla="*/ 0 h 208"/>
                <a:gd name="T122" fmla="*/ 233 w 233"/>
                <a:gd name="T123" fmla="*/ 208 h 20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3" h="208">
                  <a:moveTo>
                    <a:pt x="0" y="38"/>
                  </a:moveTo>
                  <a:lnTo>
                    <a:pt x="4" y="29"/>
                  </a:lnTo>
                  <a:lnTo>
                    <a:pt x="2" y="20"/>
                  </a:lnTo>
                  <a:lnTo>
                    <a:pt x="38" y="0"/>
                  </a:lnTo>
                  <a:lnTo>
                    <a:pt x="40" y="6"/>
                  </a:lnTo>
                  <a:lnTo>
                    <a:pt x="67" y="2"/>
                  </a:lnTo>
                  <a:lnTo>
                    <a:pt x="85" y="4"/>
                  </a:lnTo>
                  <a:lnTo>
                    <a:pt x="78" y="13"/>
                  </a:lnTo>
                  <a:lnTo>
                    <a:pt x="83" y="27"/>
                  </a:lnTo>
                  <a:lnTo>
                    <a:pt x="99" y="34"/>
                  </a:lnTo>
                  <a:lnTo>
                    <a:pt x="117" y="31"/>
                  </a:lnTo>
                  <a:lnTo>
                    <a:pt x="130" y="22"/>
                  </a:lnTo>
                  <a:lnTo>
                    <a:pt x="153" y="20"/>
                  </a:lnTo>
                  <a:lnTo>
                    <a:pt x="159" y="29"/>
                  </a:lnTo>
                  <a:lnTo>
                    <a:pt x="171" y="36"/>
                  </a:lnTo>
                  <a:lnTo>
                    <a:pt x="191" y="38"/>
                  </a:lnTo>
                  <a:lnTo>
                    <a:pt x="186" y="52"/>
                  </a:lnTo>
                  <a:lnTo>
                    <a:pt x="189" y="84"/>
                  </a:lnTo>
                  <a:lnTo>
                    <a:pt x="191" y="104"/>
                  </a:lnTo>
                  <a:lnTo>
                    <a:pt x="213" y="102"/>
                  </a:lnTo>
                  <a:lnTo>
                    <a:pt x="220" y="116"/>
                  </a:lnTo>
                  <a:lnTo>
                    <a:pt x="220" y="125"/>
                  </a:lnTo>
                  <a:lnTo>
                    <a:pt x="232" y="141"/>
                  </a:lnTo>
                  <a:lnTo>
                    <a:pt x="218" y="152"/>
                  </a:lnTo>
                  <a:lnTo>
                    <a:pt x="207" y="161"/>
                  </a:lnTo>
                  <a:lnTo>
                    <a:pt x="193" y="161"/>
                  </a:lnTo>
                  <a:lnTo>
                    <a:pt x="177" y="166"/>
                  </a:lnTo>
                  <a:lnTo>
                    <a:pt x="177" y="184"/>
                  </a:lnTo>
                  <a:lnTo>
                    <a:pt x="171" y="195"/>
                  </a:lnTo>
                  <a:lnTo>
                    <a:pt x="155" y="207"/>
                  </a:lnTo>
                  <a:lnTo>
                    <a:pt x="126" y="186"/>
                  </a:lnTo>
                  <a:lnTo>
                    <a:pt x="119" y="168"/>
                  </a:lnTo>
                  <a:lnTo>
                    <a:pt x="92" y="161"/>
                  </a:lnTo>
                  <a:lnTo>
                    <a:pt x="83" y="136"/>
                  </a:lnTo>
                  <a:lnTo>
                    <a:pt x="67" y="122"/>
                  </a:lnTo>
                  <a:lnTo>
                    <a:pt x="60" y="104"/>
                  </a:lnTo>
                  <a:lnTo>
                    <a:pt x="45" y="86"/>
                  </a:lnTo>
                  <a:lnTo>
                    <a:pt x="36" y="68"/>
                  </a:lnTo>
                  <a:lnTo>
                    <a:pt x="15" y="54"/>
                  </a:lnTo>
                  <a:lnTo>
                    <a:pt x="0" y="38"/>
                  </a:lnTo>
                </a:path>
              </a:pathLst>
            </a:custGeom>
            <a:solidFill>
              <a:srgbClr val="C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095" y="2644"/>
              <a:ext cx="60" cy="72"/>
            </a:xfrm>
            <a:custGeom>
              <a:avLst/>
              <a:gdLst>
                <a:gd name="T0" fmla="*/ 36 w 63"/>
                <a:gd name="T1" fmla="*/ 47 h 82"/>
                <a:gd name="T2" fmla="*/ 40 w 63"/>
                <a:gd name="T3" fmla="*/ 32 h 82"/>
                <a:gd name="T4" fmla="*/ 50 w 63"/>
                <a:gd name="T5" fmla="*/ 25 h 82"/>
                <a:gd name="T6" fmla="*/ 50 w 63"/>
                <a:gd name="T7" fmla="*/ 19 h 82"/>
                <a:gd name="T8" fmla="*/ 46 w 63"/>
                <a:gd name="T9" fmla="*/ 14 h 82"/>
                <a:gd name="T10" fmla="*/ 38 w 63"/>
                <a:gd name="T11" fmla="*/ 7 h 82"/>
                <a:gd name="T12" fmla="*/ 34 w 63"/>
                <a:gd name="T13" fmla="*/ 0 h 82"/>
                <a:gd name="T14" fmla="*/ 24 w 63"/>
                <a:gd name="T15" fmla="*/ 0 h 82"/>
                <a:gd name="T16" fmla="*/ 13 w 63"/>
                <a:gd name="T17" fmla="*/ 4 h 82"/>
                <a:gd name="T18" fmla="*/ 13 w 63"/>
                <a:gd name="T19" fmla="*/ 14 h 82"/>
                <a:gd name="T20" fmla="*/ 8 w 63"/>
                <a:gd name="T21" fmla="*/ 22 h 82"/>
                <a:gd name="T22" fmla="*/ 0 w 63"/>
                <a:gd name="T23" fmla="*/ 25 h 82"/>
                <a:gd name="T24" fmla="*/ 4 w 63"/>
                <a:gd name="T25" fmla="*/ 32 h 82"/>
                <a:gd name="T26" fmla="*/ 13 w 63"/>
                <a:gd name="T27" fmla="*/ 34 h 82"/>
                <a:gd name="T28" fmla="*/ 27 w 63"/>
                <a:gd name="T29" fmla="*/ 36 h 82"/>
                <a:gd name="T30" fmla="*/ 30 w 63"/>
                <a:gd name="T31" fmla="*/ 41 h 82"/>
                <a:gd name="T32" fmla="*/ 36 w 63"/>
                <a:gd name="T33" fmla="*/ 47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82"/>
                <a:gd name="T53" fmla="*/ 63 w 63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82">
                  <a:moveTo>
                    <a:pt x="44" y="81"/>
                  </a:moveTo>
                  <a:lnTo>
                    <a:pt x="48" y="55"/>
                  </a:lnTo>
                  <a:lnTo>
                    <a:pt x="62" y="43"/>
                  </a:lnTo>
                  <a:lnTo>
                    <a:pt x="62" y="32"/>
                  </a:lnTo>
                  <a:lnTo>
                    <a:pt x="55" y="23"/>
                  </a:lnTo>
                  <a:lnTo>
                    <a:pt x="46" y="11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4"/>
                  </a:lnTo>
                  <a:lnTo>
                    <a:pt x="17" y="23"/>
                  </a:lnTo>
                  <a:lnTo>
                    <a:pt x="8" y="37"/>
                  </a:lnTo>
                  <a:lnTo>
                    <a:pt x="0" y="41"/>
                  </a:lnTo>
                  <a:lnTo>
                    <a:pt x="4" y="53"/>
                  </a:lnTo>
                  <a:lnTo>
                    <a:pt x="17" y="57"/>
                  </a:lnTo>
                  <a:lnTo>
                    <a:pt x="31" y="60"/>
                  </a:lnTo>
                  <a:lnTo>
                    <a:pt x="37" y="69"/>
                  </a:lnTo>
                  <a:lnTo>
                    <a:pt x="44" y="81"/>
                  </a:ln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020" y="2372"/>
              <a:ext cx="228" cy="224"/>
            </a:xfrm>
            <a:custGeom>
              <a:avLst/>
              <a:gdLst>
                <a:gd name="T0" fmla="*/ 79 w 240"/>
                <a:gd name="T1" fmla="*/ 4 h 255"/>
                <a:gd name="T2" fmla="*/ 61 w 240"/>
                <a:gd name="T3" fmla="*/ 22 h 255"/>
                <a:gd name="T4" fmla="*/ 61 w 240"/>
                <a:gd name="T5" fmla="*/ 27 h 255"/>
                <a:gd name="T6" fmla="*/ 48 w 240"/>
                <a:gd name="T7" fmla="*/ 35 h 255"/>
                <a:gd name="T8" fmla="*/ 49 w 240"/>
                <a:gd name="T9" fmla="*/ 37 h 255"/>
                <a:gd name="T10" fmla="*/ 46 w 240"/>
                <a:gd name="T11" fmla="*/ 42 h 255"/>
                <a:gd name="T12" fmla="*/ 35 w 240"/>
                <a:gd name="T13" fmla="*/ 53 h 255"/>
                <a:gd name="T14" fmla="*/ 23 w 240"/>
                <a:gd name="T15" fmla="*/ 61 h 255"/>
                <a:gd name="T16" fmla="*/ 16 w 240"/>
                <a:gd name="T17" fmla="*/ 67 h 255"/>
                <a:gd name="T18" fmla="*/ 23 w 240"/>
                <a:gd name="T19" fmla="*/ 71 h 255"/>
                <a:gd name="T20" fmla="*/ 18 w 240"/>
                <a:gd name="T21" fmla="*/ 79 h 255"/>
                <a:gd name="T22" fmla="*/ 11 w 240"/>
                <a:gd name="T23" fmla="*/ 85 h 255"/>
                <a:gd name="T24" fmla="*/ 9 w 240"/>
                <a:gd name="T25" fmla="*/ 87 h 255"/>
                <a:gd name="T26" fmla="*/ 0 w 240"/>
                <a:gd name="T27" fmla="*/ 96 h 255"/>
                <a:gd name="T28" fmla="*/ 0 w 240"/>
                <a:gd name="T29" fmla="*/ 103 h 255"/>
                <a:gd name="T30" fmla="*/ 10 w 240"/>
                <a:gd name="T31" fmla="*/ 106 h 255"/>
                <a:gd name="T32" fmla="*/ 30 w 240"/>
                <a:gd name="T33" fmla="*/ 106 h 255"/>
                <a:gd name="T34" fmla="*/ 44 w 240"/>
                <a:gd name="T35" fmla="*/ 101 h 255"/>
                <a:gd name="T36" fmla="*/ 58 w 240"/>
                <a:gd name="T37" fmla="*/ 99 h 255"/>
                <a:gd name="T38" fmla="*/ 66 w 240"/>
                <a:gd name="T39" fmla="*/ 106 h 255"/>
                <a:gd name="T40" fmla="*/ 76 w 240"/>
                <a:gd name="T41" fmla="*/ 111 h 255"/>
                <a:gd name="T42" fmla="*/ 90 w 240"/>
                <a:gd name="T43" fmla="*/ 112 h 255"/>
                <a:gd name="T44" fmla="*/ 86 w 240"/>
                <a:gd name="T45" fmla="*/ 123 h 255"/>
                <a:gd name="T46" fmla="*/ 90 w 240"/>
                <a:gd name="T47" fmla="*/ 151 h 255"/>
                <a:gd name="T48" fmla="*/ 104 w 240"/>
                <a:gd name="T49" fmla="*/ 149 h 255"/>
                <a:gd name="T50" fmla="*/ 111 w 240"/>
                <a:gd name="T51" fmla="*/ 149 h 255"/>
                <a:gd name="T52" fmla="*/ 112 w 240"/>
                <a:gd name="T53" fmla="*/ 142 h 255"/>
                <a:gd name="T54" fmla="*/ 115 w 240"/>
                <a:gd name="T55" fmla="*/ 124 h 255"/>
                <a:gd name="T56" fmla="*/ 124 w 240"/>
                <a:gd name="T57" fmla="*/ 116 h 255"/>
                <a:gd name="T58" fmla="*/ 124 w 240"/>
                <a:gd name="T59" fmla="*/ 101 h 255"/>
                <a:gd name="T60" fmla="*/ 131 w 240"/>
                <a:gd name="T61" fmla="*/ 92 h 255"/>
                <a:gd name="T62" fmla="*/ 146 w 240"/>
                <a:gd name="T63" fmla="*/ 87 h 255"/>
                <a:gd name="T64" fmla="*/ 173 w 240"/>
                <a:gd name="T65" fmla="*/ 64 h 255"/>
                <a:gd name="T66" fmla="*/ 178 w 240"/>
                <a:gd name="T67" fmla="*/ 54 h 255"/>
                <a:gd name="T68" fmla="*/ 173 w 240"/>
                <a:gd name="T69" fmla="*/ 39 h 255"/>
                <a:gd name="T70" fmla="*/ 192 w 240"/>
                <a:gd name="T71" fmla="*/ 28 h 255"/>
                <a:gd name="T72" fmla="*/ 195 w 240"/>
                <a:gd name="T73" fmla="*/ 11 h 255"/>
                <a:gd name="T74" fmla="*/ 181 w 240"/>
                <a:gd name="T75" fmla="*/ 4 h 255"/>
                <a:gd name="T76" fmla="*/ 173 w 240"/>
                <a:gd name="T77" fmla="*/ 2 h 255"/>
                <a:gd name="T78" fmla="*/ 157 w 240"/>
                <a:gd name="T79" fmla="*/ 0 h 255"/>
                <a:gd name="T80" fmla="*/ 124 w 240"/>
                <a:gd name="T81" fmla="*/ 0 h 255"/>
                <a:gd name="T82" fmla="*/ 115 w 240"/>
                <a:gd name="T83" fmla="*/ 5 h 255"/>
                <a:gd name="T84" fmla="*/ 105 w 240"/>
                <a:gd name="T85" fmla="*/ 13 h 255"/>
                <a:gd name="T86" fmla="*/ 107 w 240"/>
                <a:gd name="T87" fmla="*/ 20 h 255"/>
                <a:gd name="T88" fmla="*/ 120 w 240"/>
                <a:gd name="T89" fmla="*/ 25 h 255"/>
                <a:gd name="T90" fmla="*/ 128 w 240"/>
                <a:gd name="T91" fmla="*/ 32 h 255"/>
                <a:gd name="T92" fmla="*/ 128 w 240"/>
                <a:gd name="T93" fmla="*/ 42 h 255"/>
                <a:gd name="T94" fmla="*/ 115 w 240"/>
                <a:gd name="T95" fmla="*/ 49 h 255"/>
                <a:gd name="T96" fmla="*/ 100 w 240"/>
                <a:gd name="T97" fmla="*/ 53 h 255"/>
                <a:gd name="T98" fmla="*/ 90 w 240"/>
                <a:gd name="T99" fmla="*/ 54 h 255"/>
                <a:gd name="T100" fmla="*/ 85 w 240"/>
                <a:gd name="T101" fmla="*/ 47 h 255"/>
                <a:gd name="T102" fmla="*/ 82 w 240"/>
                <a:gd name="T103" fmla="*/ 39 h 255"/>
                <a:gd name="T104" fmla="*/ 89 w 240"/>
                <a:gd name="T105" fmla="*/ 31 h 255"/>
                <a:gd name="T106" fmla="*/ 86 w 240"/>
                <a:gd name="T107" fmla="*/ 22 h 255"/>
                <a:gd name="T108" fmla="*/ 85 w 240"/>
                <a:gd name="T109" fmla="*/ 14 h 255"/>
                <a:gd name="T110" fmla="*/ 79 w 240"/>
                <a:gd name="T111" fmla="*/ 4 h 2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0"/>
                <a:gd name="T169" fmla="*/ 0 h 255"/>
                <a:gd name="T170" fmla="*/ 240 w 240"/>
                <a:gd name="T171" fmla="*/ 255 h 25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0" h="255">
                  <a:moveTo>
                    <a:pt x="97" y="6"/>
                  </a:moveTo>
                  <a:lnTo>
                    <a:pt x="75" y="36"/>
                  </a:lnTo>
                  <a:lnTo>
                    <a:pt x="75" y="45"/>
                  </a:lnTo>
                  <a:lnTo>
                    <a:pt x="59" y="58"/>
                  </a:lnTo>
                  <a:lnTo>
                    <a:pt x="61" y="63"/>
                  </a:lnTo>
                  <a:lnTo>
                    <a:pt x="56" y="72"/>
                  </a:lnTo>
                  <a:lnTo>
                    <a:pt x="43" y="88"/>
                  </a:lnTo>
                  <a:lnTo>
                    <a:pt x="27" y="104"/>
                  </a:lnTo>
                  <a:lnTo>
                    <a:pt x="20" y="113"/>
                  </a:lnTo>
                  <a:lnTo>
                    <a:pt x="27" y="120"/>
                  </a:lnTo>
                  <a:lnTo>
                    <a:pt x="22" y="133"/>
                  </a:lnTo>
                  <a:lnTo>
                    <a:pt x="15" y="142"/>
                  </a:lnTo>
                  <a:lnTo>
                    <a:pt x="9" y="147"/>
                  </a:lnTo>
                  <a:lnTo>
                    <a:pt x="0" y="161"/>
                  </a:lnTo>
                  <a:lnTo>
                    <a:pt x="0" y="172"/>
                  </a:lnTo>
                  <a:lnTo>
                    <a:pt x="11" y="179"/>
                  </a:lnTo>
                  <a:lnTo>
                    <a:pt x="38" y="179"/>
                  </a:lnTo>
                  <a:lnTo>
                    <a:pt x="54" y="170"/>
                  </a:lnTo>
                  <a:lnTo>
                    <a:pt x="70" y="167"/>
                  </a:lnTo>
                  <a:lnTo>
                    <a:pt x="81" y="179"/>
                  </a:lnTo>
                  <a:lnTo>
                    <a:pt x="93" y="185"/>
                  </a:lnTo>
                  <a:lnTo>
                    <a:pt x="111" y="188"/>
                  </a:lnTo>
                  <a:lnTo>
                    <a:pt x="106" y="206"/>
                  </a:lnTo>
                  <a:lnTo>
                    <a:pt x="111" y="254"/>
                  </a:lnTo>
                  <a:lnTo>
                    <a:pt x="127" y="251"/>
                  </a:lnTo>
                  <a:lnTo>
                    <a:pt x="136" y="251"/>
                  </a:lnTo>
                  <a:lnTo>
                    <a:pt x="138" y="238"/>
                  </a:lnTo>
                  <a:lnTo>
                    <a:pt x="141" y="208"/>
                  </a:lnTo>
                  <a:lnTo>
                    <a:pt x="152" y="195"/>
                  </a:lnTo>
                  <a:lnTo>
                    <a:pt x="152" y="170"/>
                  </a:lnTo>
                  <a:lnTo>
                    <a:pt x="161" y="156"/>
                  </a:lnTo>
                  <a:lnTo>
                    <a:pt x="179" y="147"/>
                  </a:lnTo>
                  <a:lnTo>
                    <a:pt x="213" y="108"/>
                  </a:lnTo>
                  <a:lnTo>
                    <a:pt x="218" y="92"/>
                  </a:lnTo>
                  <a:lnTo>
                    <a:pt x="213" y="65"/>
                  </a:lnTo>
                  <a:lnTo>
                    <a:pt x="236" y="47"/>
                  </a:lnTo>
                  <a:lnTo>
                    <a:pt x="239" y="18"/>
                  </a:lnTo>
                  <a:lnTo>
                    <a:pt x="223" y="4"/>
                  </a:lnTo>
                  <a:lnTo>
                    <a:pt x="213" y="2"/>
                  </a:lnTo>
                  <a:lnTo>
                    <a:pt x="193" y="0"/>
                  </a:lnTo>
                  <a:lnTo>
                    <a:pt x="152" y="0"/>
                  </a:lnTo>
                  <a:lnTo>
                    <a:pt x="141" y="9"/>
                  </a:lnTo>
                  <a:lnTo>
                    <a:pt x="129" y="22"/>
                  </a:lnTo>
                  <a:lnTo>
                    <a:pt x="132" y="34"/>
                  </a:lnTo>
                  <a:lnTo>
                    <a:pt x="147" y="43"/>
                  </a:lnTo>
                  <a:lnTo>
                    <a:pt x="157" y="54"/>
                  </a:lnTo>
                  <a:lnTo>
                    <a:pt x="157" y="72"/>
                  </a:lnTo>
                  <a:lnTo>
                    <a:pt x="141" y="83"/>
                  </a:lnTo>
                  <a:lnTo>
                    <a:pt x="122" y="88"/>
                  </a:lnTo>
                  <a:lnTo>
                    <a:pt x="111" y="90"/>
                  </a:lnTo>
                  <a:lnTo>
                    <a:pt x="104" y="79"/>
                  </a:lnTo>
                  <a:lnTo>
                    <a:pt x="100" y="65"/>
                  </a:lnTo>
                  <a:lnTo>
                    <a:pt x="109" y="52"/>
                  </a:lnTo>
                  <a:lnTo>
                    <a:pt x="106" y="38"/>
                  </a:lnTo>
                  <a:lnTo>
                    <a:pt x="104" y="24"/>
                  </a:lnTo>
                  <a:lnTo>
                    <a:pt x="97" y="6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241" y="2018"/>
              <a:ext cx="325" cy="276"/>
            </a:xfrm>
            <a:custGeom>
              <a:avLst/>
              <a:gdLst>
                <a:gd name="T0" fmla="*/ 100 w 340"/>
                <a:gd name="T1" fmla="*/ 77 h 314"/>
                <a:gd name="T2" fmla="*/ 98 w 340"/>
                <a:gd name="T3" fmla="*/ 93 h 314"/>
                <a:gd name="T4" fmla="*/ 79 w 340"/>
                <a:gd name="T5" fmla="*/ 91 h 314"/>
                <a:gd name="T6" fmla="*/ 58 w 340"/>
                <a:gd name="T7" fmla="*/ 113 h 314"/>
                <a:gd name="T8" fmla="*/ 31 w 340"/>
                <a:gd name="T9" fmla="*/ 127 h 314"/>
                <a:gd name="T10" fmla="*/ 11 w 340"/>
                <a:gd name="T11" fmla="*/ 131 h 314"/>
                <a:gd name="T12" fmla="*/ 6 w 340"/>
                <a:gd name="T13" fmla="*/ 136 h 314"/>
                <a:gd name="T14" fmla="*/ 11 w 340"/>
                <a:gd name="T15" fmla="*/ 150 h 314"/>
                <a:gd name="T16" fmla="*/ 4 w 340"/>
                <a:gd name="T17" fmla="*/ 165 h 314"/>
                <a:gd name="T18" fmla="*/ 14 w 340"/>
                <a:gd name="T19" fmla="*/ 165 h 314"/>
                <a:gd name="T20" fmla="*/ 30 w 340"/>
                <a:gd name="T21" fmla="*/ 165 h 314"/>
                <a:gd name="T22" fmla="*/ 23 w 340"/>
                <a:gd name="T23" fmla="*/ 177 h 314"/>
                <a:gd name="T24" fmla="*/ 51 w 340"/>
                <a:gd name="T25" fmla="*/ 181 h 314"/>
                <a:gd name="T26" fmla="*/ 76 w 340"/>
                <a:gd name="T27" fmla="*/ 187 h 314"/>
                <a:gd name="T28" fmla="*/ 100 w 340"/>
                <a:gd name="T29" fmla="*/ 177 h 314"/>
                <a:gd name="T30" fmla="*/ 175 w 340"/>
                <a:gd name="T31" fmla="*/ 181 h 314"/>
                <a:gd name="T32" fmla="*/ 212 w 340"/>
                <a:gd name="T33" fmla="*/ 163 h 314"/>
                <a:gd name="T34" fmla="*/ 233 w 340"/>
                <a:gd name="T35" fmla="*/ 150 h 314"/>
                <a:gd name="T36" fmla="*/ 250 w 340"/>
                <a:gd name="T37" fmla="*/ 131 h 314"/>
                <a:gd name="T38" fmla="*/ 259 w 340"/>
                <a:gd name="T39" fmla="*/ 91 h 314"/>
                <a:gd name="T40" fmla="*/ 270 w 340"/>
                <a:gd name="T41" fmla="*/ 72 h 314"/>
                <a:gd name="T42" fmla="*/ 256 w 340"/>
                <a:gd name="T43" fmla="*/ 52 h 314"/>
                <a:gd name="T44" fmla="*/ 236 w 340"/>
                <a:gd name="T45" fmla="*/ 47 h 314"/>
                <a:gd name="T46" fmla="*/ 224 w 340"/>
                <a:gd name="T47" fmla="*/ 28 h 314"/>
                <a:gd name="T48" fmla="*/ 254 w 340"/>
                <a:gd name="T49" fmla="*/ 0 h 314"/>
                <a:gd name="T50" fmla="*/ 208 w 340"/>
                <a:gd name="T51" fmla="*/ 4 h 314"/>
                <a:gd name="T52" fmla="*/ 188 w 340"/>
                <a:gd name="T53" fmla="*/ 13 h 314"/>
                <a:gd name="T54" fmla="*/ 168 w 340"/>
                <a:gd name="T55" fmla="*/ 15 h 314"/>
                <a:gd name="T56" fmla="*/ 191 w 340"/>
                <a:gd name="T57" fmla="*/ 30 h 314"/>
                <a:gd name="T58" fmla="*/ 148 w 340"/>
                <a:gd name="T59" fmla="*/ 34 h 314"/>
                <a:gd name="T60" fmla="*/ 106 w 340"/>
                <a:gd name="T61" fmla="*/ 22 h 314"/>
                <a:gd name="T62" fmla="*/ 93 w 340"/>
                <a:gd name="T63" fmla="*/ 36 h 314"/>
                <a:gd name="T64" fmla="*/ 93 w 340"/>
                <a:gd name="T65" fmla="*/ 45 h 314"/>
                <a:gd name="T66" fmla="*/ 81 w 340"/>
                <a:gd name="T67" fmla="*/ 60 h 314"/>
                <a:gd name="T68" fmla="*/ 68 w 340"/>
                <a:gd name="T69" fmla="*/ 75 h 314"/>
                <a:gd name="T70" fmla="*/ 84 w 340"/>
                <a:gd name="T71" fmla="*/ 84 h 3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0"/>
                <a:gd name="T109" fmla="*/ 0 h 314"/>
                <a:gd name="T110" fmla="*/ 340 w 340"/>
                <a:gd name="T111" fmla="*/ 314 h 3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0" h="314">
                  <a:moveTo>
                    <a:pt x="125" y="118"/>
                  </a:moveTo>
                  <a:lnTo>
                    <a:pt x="120" y="130"/>
                  </a:lnTo>
                  <a:lnTo>
                    <a:pt x="125" y="146"/>
                  </a:lnTo>
                  <a:lnTo>
                    <a:pt x="118" y="157"/>
                  </a:lnTo>
                  <a:lnTo>
                    <a:pt x="109" y="150"/>
                  </a:lnTo>
                  <a:lnTo>
                    <a:pt x="95" y="153"/>
                  </a:lnTo>
                  <a:lnTo>
                    <a:pt x="95" y="164"/>
                  </a:lnTo>
                  <a:lnTo>
                    <a:pt x="70" y="189"/>
                  </a:lnTo>
                  <a:lnTo>
                    <a:pt x="56" y="194"/>
                  </a:lnTo>
                  <a:lnTo>
                    <a:pt x="36" y="214"/>
                  </a:lnTo>
                  <a:lnTo>
                    <a:pt x="25" y="221"/>
                  </a:lnTo>
                  <a:lnTo>
                    <a:pt x="13" y="219"/>
                  </a:lnTo>
                  <a:lnTo>
                    <a:pt x="11" y="223"/>
                  </a:lnTo>
                  <a:lnTo>
                    <a:pt x="6" y="228"/>
                  </a:lnTo>
                  <a:lnTo>
                    <a:pt x="13" y="235"/>
                  </a:lnTo>
                  <a:lnTo>
                    <a:pt x="13" y="251"/>
                  </a:lnTo>
                  <a:lnTo>
                    <a:pt x="0" y="265"/>
                  </a:lnTo>
                  <a:lnTo>
                    <a:pt x="4" y="278"/>
                  </a:lnTo>
                  <a:lnTo>
                    <a:pt x="18" y="278"/>
                  </a:lnTo>
                  <a:lnTo>
                    <a:pt x="25" y="267"/>
                  </a:lnTo>
                  <a:lnTo>
                    <a:pt x="34" y="276"/>
                  </a:lnTo>
                  <a:lnTo>
                    <a:pt x="22" y="285"/>
                  </a:lnTo>
                  <a:lnTo>
                    <a:pt x="27" y="297"/>
                  </a:lnTo>
                  <a:lnTo>
                    <a:pt x="34" y="299"/>
                  </a:lnTo>
                  <a:lnTo>
                    <a:pt x="61" y="303"/>
                  </a:lnTo>
                  <a:lnTo>
                    <a:pt x="65" y="306"/>
                  </a:lnTo>
                  <a:lnTo>
                    <a:pt x="91" y="313"/>
                  </a:lnTo>
                  <a:lnTo>
                    <a:pt x="100" y="308"/>
                  </a:lnTo>
                  <a:lnTo>
                    <a:pt x="120" y="297"/>
                  </a:lnTo>
                  <a:lnTo>
                    <a:pt x="152" y="303"/>
                  </a:lnTo>
                  <a:lnTo>
                    <a:pt x="209" y="303"/>
                  </a:lnTo>
                  <a:lnTo>
                    <a:pt x="241" y="297"/>
                  </a:lnTo>
                  <a:lnTo>
                    <a:pt x="254" y="274"/>
                  </a:lnTo>
                  <a:lnTo>
                    <a:pt x="273" y="265"/>
                  </a:lnTo>
                  <a:lnTo>
                    <a:pt x="279" y="251"/>
                  </a:lnTo>
                  <a:lnTo>
                    <a:pt x="286" y="233"/>
                  </a:lnTo>
                  <a:lnTo>
                    <a:pt x="300" y="219"/>
                  </a:lnTo>
                  <a:lnTo>
                    <a:pt x="313" y="189"/>
                  </a:lnTo>
                  <a:lnTo>
                    <a:pt x="311" y="153"/>
                  </a:lnTo>
                  <a:lnTo>
                    <a:pt x="339" y="134"/>
                  </a:lnTo>
                  <a:lnTo>
                    <a:pt x="323" y="121"/>
                  </a:lnTo>
                  <a:lnTo>
                    <a:pt x="318" y="95"/>
                  </a:lnTo>
                  <a:lnTo>
                    <a:pt x="307" y="86"/>
                  </a:lnTo>
                  <a:lnTo>
                    <a:pt x="293" y="86"/>
                  </a:lnTo>
                  <a:lnTo>
                    <a:pt x="282" y="79"/>
                  </a:lnTo>
                  <a:lnTo>
                    <a:pt x="259" y="52"/>
                  </a:lnTo>
                  <a:lnTo>
                    <a:pt x="268" y="47"/>
                  </a:lnTo>
                  <a:lnTo>
                    <a:pt x="309" y="11"/>
                  </a:lnTo>
                  <a:lnTo>
                    <a:pt x="304" y="0"/>
                  </a:lnTo>
                  <a:lnTo>
                    <a:pt x="291" y="2"/>
                  </a:lnTo>
                  <a:lnTo>
                    <a:pt x="250" y="4"/>
                  </a:lnTo>
                  <a:lnTo>
                    <a:pt x="236" y="15"/>
                  </a:lnTo>
                  <a:lnTo>
                    <a:pt x="225" y="22"/>
                  </a:lnTo>
                  <a:lnTo>
                    <a:pt x="211" y="20"/>
                  </a:lnTo>
                  <a:lnTo>
                    <a:pt x="202" y="25"/>
                  </a:lnTo>
                  <a:lnTo>
                    <a:pt x="209" y="36"/>
                  </a:lnTo>
                  <a:lnTo>
                    <a:pt x="229" y="50"/>
                  </a:lnTo>
                  <a:lnTo>
                    <a:pt x="213" y="52"/>
                  </a:lnTo>
                  <a:lnTo>
                    <a:pt x="177" y="57"/>
                  </a:lnTo>
                  <a:lnTo>
                    <a:pt x="152" y="47"/>
                  </a:lnTo>
                  <a:lnTo>
                    <a:pt x="127" y="36"/>
                  </a:lnTo>
                  <a:lnTo>
                    <a:pt x="118" y="43"/>
                  </a:lnTo>
                  <a:lnTo>
                    <a:pt x="111" y="61"/>
                  </a:lnTo>
                  <a:lnTo>
                    <a:pt x="113" y="70"/>
                  </a:lnTo>
                  <a:lnTo>
                    <a:pt x="111" y="75"/>
                  </a:lnTo>
                  <a:lnTo>
                    <a:pt x="95" y="82"/>
                  </a:lnTo>
                  <a:lnTo>
                    <a:pt x="97" y="100"/>
                  </a:lnTo>
                  <a:lnTo>
                    <a:pt x="95" y="105"/>
                  </a:lnTo>
                  <a:lnTo>
                    <a:pt x="81" y="125"/>
                  </a:lnTo>
                  <a:lnTo>
                    <a:pt x="93" y="143"/>
                  </a:lnTo>
                  <a:lnTo>
                    <a:pt x="100" y="141"/>
                  </a:lnTo>
                  <a:lnTo>
                    <a:pt x="125" y="118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3339" y="2038"/>
              <a:ext cx="384" cy="271"/>
              <a:chOff x="3001" y="2038"/>
              <a:chExt cx="404" cy="308"/>
            </a:xfrm>
            <a:grpFill/>
          </p:grpSpPr>
          <p:sp>
            <p:nvSpPr>
              <p:cNvPr id="82" name="Freeform 24"/>
              <p:cNvSpPr>
                <a:spLocks/>
              </p:cNvSpPr>
              <p:nvPr/>
            </p:nvSpPr>
            <p:spPr bwMode="auto">
              <a:xfrm>
                <a:off x="3001" y="2099"/>
                <a:ext cx="164" cy="204"/>
              </a:xfrm>
              <a:custGeom>
                <a:avLst/>
                <a:gdLst>
                  <a:gd name="T0" fmla="*/ 13 w 164"/>
                  <a:gd name="T1" fmla="*/ 173 h 204"/>
                  <a:gd name="T2" fmla="*/ 22 w 164"/>
                  <a:gd name="T3" fmla="*/ 189 h 204"/>
                  <a:gd name="T4" fmla="*/ 40 w 164"/>
                  <a:gd name="T5" fmla="*/ 189 h 204"/>
                  <a:gd name="T6" fmla="*/ 56 w 164"/>
                  <a:gd name="T7" fmla="*/ 193 h 204"/>
                  <a:gd name="T8" fmla="*/ 67 w 164"/>
                  <a:gd name="T9" fmla="*/ 203 h 204"/>
                  <a:gd name="T10" fmla="*/ 81 w 164"/>
                  <a:gd name="T11" fmla="*/ 203 h 204"/>
                  <a:gd name="T12" fmla="*/ 72 w 164"/>
                  <a:gd name="T13" fmla="*/ 191 h 204"/>
                  <a:gd name="T14" fmla="*/ 79 w 164"/>
                  <a:gd name="T15" fmla="*/ 173 h 204"/>
                  <a:gd name="T16" fmla="*/ 88 w 164"/>
                  <a:gd name="T17" fmla="*/ 155 h 204"/>
                  <a:gd name="T18" fmla="*/ 92 w 164"/>
                  <a:gd name="T19" fmla="*/ 132 h 204"/>
                  <a:gd name="T20" fmla="*/ 110 w 164"/>
                  <a:gd name="T21" fmla="*/ 120 h 204"/>
                  <a:gd name="T22" fmla="*/ 126 w 164"/>
                  <a:gd name="T23" fmla="*/ 111 h 204"/>
                  <a:gd name="T24" fmla="*/ 126 w 164"/>
                  <a:gd name="T25" fmla="*/ 98 h 204"/>
                  <a:gd name="T26" fmla="*/ 126 w 164"/>
                  <a:gd name="T27" fmla="*/ 77 h 204"/>
                  <a:gd name="T28" fmla="*/ 129 w 164"/>
                  <a:gd name="T29" fmla="*/ 68 h 204"/>
                  <a:gd name="T30" fmla="*/ 144 w 164"/>
                  <a:gd name="T31" fmla="*/ 66 h 204"/>
                  <a:gd name="T32" fmla="*/ 149 w 164"/>
                  <a:gd name="T33" fmla="*/ 70 h 204"/>
                  <a:gd name="T34" fmla="*/ 163 w 164"/>
                  <a:gd name="T35" fmla="*/ 57 h 204"/>
                  <a:gd name="T36" fmla="*/ 158 w 164"/>
                  <a:gd name="T37" fmla="*/ 45 h 204"/>
                  <a:gd name="T38" fmla="*/ 149 w 164"/>
                  <a:gd name="T39" fmla="*/ 43 h 204"/>
                  <a:gd name="T40" fmla="*/ 135 w 164"/>
                  <a:gd name="T41" fmla="*/ 43 h 204"/>
                  <a:gd name="T42" fmla="*/ 129 w 164"/>
                  <a:gd name="T43" fmla="*/ 43 h 204"/>
                  <a:gd name="T44" fmla="*/ 126 w 164"/>
                  <a:gd name="T45" fmla="*/ 22 h 204"/>
                  <a:gd name="T46" fmla="*/ 126 w 164"/>
                  <a:gd name="T47" fmla="*/ 4 h 204"/>
                  <a:gd name="T48" fmla="*/ 117 w 164"/>
                  <a:gd name="T49" fmla="*/ 0 h 204"/>
                  <a:gd name="T50" fmla="*/ 113 w 164"/>
                  <a:gd name="T51" fmla="*/ 6 h 204"/>
                  <a:gd name="T52" fmla="*/ 88 w 164"/>
                  <a:gd name="T53" fmla="*/ 2 h 204"/>
                  <a:gd name="T54" fmla="*/ 81 w 164"/>
                  <a:gd name="T55" fmla="*/ 9 h 204"/>
                  <a:gd name="T56" fmla="*/ 88 w 164"/>
                  <a:gd name="T57" fmla="*/ 25 h 204"/>
                  <a:gd name="T58" fmla="*/ 86 w 164"/>
                  <a:gd name="T59" fmla="*/ 43 h 204"/>
                  <a:gd name="T60" fmla="*/ 74 w 164"/>
                  <a:gd name="T61" fmla="*/ 29 h 204"/>
                  <a:gd name="T62" fmla="*/ 70 w 164"/>
                  <a:gd name="T63" fmla="*/ 20 h 204"/>
                  <a:gd name="T64" fmla="*/ 56 w 164"/>
                  <a:gd name="T65" fmla="*/ 22 h 204"/>
                  <a:gd name="T66" fmla="*/ 52 w 164"/>
                  <a:gd name="T67" fmla="*/ 31 h 204"/>
                  <a:gd name="T68" fmla="*/ 47 w 164"/>
                  <a:gd name="T69" fmla="*/ 36 h 204"/>
                  <a:gd name="T70" fmla="*/ 47 w 164"/>
                  <a:gd name="T71" fmla="*/ 50 h 204"/>
                  <a:gd name="T72" fmla="*/ 45 w 164"/>
                  <a:gd name="T73" fmla="*/ 50 h 204"/>
                  <a:gd name="T74" fmla="*/ 31 w 164"/>
                  <a:gd name="T75" fmla="*/ 29 h 204"/>
                  <a:gd name="T76" fmla="*/ 24 w 164"/>
                  <a:gd name="T77" fmla="*/ 22 h 204"/>
                  <a:gd name="T78" fmla="*/ 18 w 164"/>
                  <a:gd name="T79" fmla="*/ 27 h 204"/>
                  <a:gd name="T80" fmla="*/ 20 w 164"/>
                  <a:gd name="T81" fmla="*/ 38 h 204"/>
                  <a:gd name="T82" fmla="*/ 20 w 164"/>
                  <a:gd name="T83" fmla="*/ 45 h 204"/>
                  <a:gd name="T84" fmla="*/ 9 w 164"/>
                  <a:gd name="T85" fmla="*/ 50 h 204"/>
                  <a:gd name="T86" fmla="*/ 9 w 164"/>
                  <a:gd name="T87" fmla="*/ 63 h 204"/>
                  <a:gd name="T88" fmla="*/ 18 w 164"/>
                  <a:gd name="T89" fmla="*/ 77 h 204"/>
                  <a:gd name="T90" fmla="*/ 18 w 164"/>
                  <a:gd name="T91" fmla="*/ 88 h 204"/>
                  <a:gd name="T92" fmla="*/ 13 w 164"/>
                  <a:gd name="T93" fmla="*/ 98 h 204"/>
                  <a:gd name="T94" fmla="*/ 0 w 164"/>
                  <a:gd name="T95" fmla="*/ 109 h 204"/>
                  <a:gd name="T96" fmla="*/ 2 w 164"/>
                  <a:gd name="T97" fmla="*/ 120 h 204"/>
                  <a:gd name="T98" fmla="*/ 15 w 164"/>
                  <a:gd name="T99" fmla="*/ 130 h 204"/>
                  <a:gd name="T100" fmla="*/ 20 w 164"/>
                  <a:gd name="T101" fmla="*/ 139 h 204"/>
                  <a:gd name="T102" fmla="*/ 18 w 164"/>
                  <a:gd name="T103" fmla="*/ 161 h 204"/>
                  <a:gd name="T104" fmla="*/ 13 w 164"/>
                  <a:gd name="T105" fmla="*/ 173 h 20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64"/>
                  <a:gd name="T160" fmla="*/ 0 h 204"/>
                  <a:gd name="T161" fmla="*/ 164 w 164"/>
                  <a:gd name="T162" fmla="*/ 204 h 20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64" h="204">
                    <a:moveTo>
                      <a:pt x="13" y="173"/>
                    </a:moveTo>
                    <a:lnTo>
                      <a:pt x="22" y="189"/>
                    </a:lnTo>
                    <a:lnTo>
                      <a:pt x="40" y="189"/>
                    </a:lnTo>
                    <a:lnTo>
                      <a:pt x="56" y="193"/>
                    </a:lnTo>
                    <a:lnTo>
                      <a:pt x="67" y="203"/>
                    </a:lnTo>
                    <a:lnTo>
                      <a:pt x="81" y="203"/>
                    </a:lnTo>
                    <a:lnTo>
                      <a:pt x="72" y="191"/>
                    </a:lnTo>
                    <a:lnTo>
                      <a:pt x="79" y="173"/>
                    </a:lnTo>
                    <a:lnTo>
                      <a:pt x="88" y="155"/>
                    </a:lnTo>
                    <a:lnTo>
                      <a:pt x="92" y="132"/>
                    </a:lnTo>
                    <a:lnTo>
                      <a:pt x="110" y="120"/>
                    </a:lnTo>
                    <a:lnTo>
                      <a:pt x="126" y="111"/>
                    </a:lnTo>
                    <a:lnTo>
                      <a:pt x="126" y="98"/>
                    </a:lnTo>
                    <a:lnTo>
                      <a:pt x="126" y="77"/>
                    </a:lnTo>
                    <a:lnTo>
                      <a:pt x="129" y="68"/>
                    </a:lnTo>
                    <a:lnTo>
                      <a:pt x="144" y="66"/>
                    </a:lnTo>
                    <a:lnTo>
                      <a:pt x="149" y="70"/>
                    </a:lnTo>
                    <a:lnTo>
                      <a:pt x="163" y="57"/>
                    </a:lnTo>
                    <a:lnTo>
                      <a:pt x="158" y="45"/>
                    </a:lnTo>
                    <a:lnTo>
                      <a:pt x="149" y="43"/>
                    </a:lnTo>
                    <a:lnTo>
                      <a:pt x="135" y="43"/>
                    </a:lnTo>
                    <a:lnTo>
                      <a:pt x="129" y="43"/>
                    </a:lnTo>
                    <a:lnTo>
                      <a:pt x="126" y="22"/>
                    </a:lnTo>
                    <a:lnTo>
                      <a:pt x="126" y="4"/>
                    </a:lnTo>
                    <a:lnTo>
                      <a:pt x="117" y="0"/>
                    </a:lnTo>
                    <a:lnTo>
                      <a:pt x="113" y="6"/>
                    </a:lnTo>
                    <a:lnTo>
                      <a:pt x="88" y="2"/>
                    </a:lnTo>
                    <a:lnTo>
                      <a:pt x="81" y="9"/>
                    </a:lnTo>
                    <a:lnTo>
                      <a:pt x="88" y="25"/>
                    </a:lnTo>
                    <a:lnTo>
                      <a:pt x="86" y="43"/>
                    </a:lnTo>
                    <a:lnTo>
                      <a:pt x="74" y="29"/>
                    </a:lnTo>
                    <a:lnTo>
                      <a:pt x="70" y="20"/>
                    </a:lnTo>
                    <a:lnTo>
                      <a:pt x="56" y="22"/>
                    </a:lnTo>
                    <a:lnTo>
                      <a:pt x="52" y="31"/>
                    </a:lnTo>
                    <a:lnTo>
                      <a:pt x="47" y="36"/>
                    </a:lnTo>
                    <a:lnTo>
                      <a:pt x="47" y="50"/>
                    </a:lnTo>
                    <a:lnTo>
                      <a:pt x="45" y="50"/>
                    </a:lnTo>
                    <a:lnTo>
                      <a:pt x="31" y="29"/>
                    </a:lnTo>
                    <a:lnTo>
                      <a:pt x="24" y="22"/>
                    </a:lnTo>
                    <a:lnTo>
                      <a:pt x="18" y="27"/>
                    </a:lnTo>
                    <a:lnTo>
                      <a:pt x="20" y="38"/>
                    </a:lnTo>
                    <a:lnTo>
                      <a:pt x="20" y="45"/>
                    </a:lnTo>
                    <a:lnTo>
                      <a:pt x="9" y="50"/>
                    </a:lnTo>
                    <a:lnTo>
                      <a:pt x="9" y="63"/>
                    </a:lnTo>
                    <a:lnTo>
                      <a:pt x="18" y="77"/>
                    </a:lnTo>
                    <a:lnTo>
                      <a:pt x="18" y="88"/>
                    </a:lnTo>
                    <a:lnTo>
                      <a:pt x="13" y="98"/>
                    </a:lnTo>
                    <a:lnTo>
                      <a:pt x="0" y="109"/>
                    </a:lnTo>
                    <a:lnTo>
                      <a:pt x="2" y="120"/>
                    </a:lnTo>
                    <a:lnTo>
                      <a:pt x="15" y="130"/>
                    </a:lnTo>
                    <a:lnTo>
                      <a:pt x="20" y="139"/>
                    </a:lnTo>
                    <a:lnTo>
                      <a:pt x="18" y="161"/>
                    </a:lnTo>
                    <a:lnTo>
                      <a:pt x="13" y="173"/>
                    </a:lnTo>
                  </a:path>
                </a:pathLst>
              </a:custGeom>
              <a:grpFill/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83" name="Freeform 25"/>
              <p:cNvSpPr>
                <a:spLocks/>
              </p:cNvSpPr>
              <p:nvPr/>
            </p:nvSpPr>
            <p:spPr bwMode="auto">
              <a:xfrm>
                <a:off x="3035" y="2038"/>
                <a:ext cx="124" cy="78"/>
              </a:xfrm>
              <a:custGeom>
                <a:avLst/>
                <a:gdLst>
                  <a:gd name="T0" fmla="*/ 0 w 124"/>
                  <a:gd name="T1" fmla="*/ 74 h 78"/>
                  <a:gd name="T2" fmla="*/ 11 w 124"/>
                  <a:gd name="T3" fmla="*/ 77 h 78"/>
                  <a:gd name="T4" fmla="*/ 22 w 124"/>
                  <a:gd name="T5" fmla="*/ 67 h 78"/>
                  <a:gd name="T6" fmla="*/ 34 w 124"/>
                  <a:gd name="T7" fmla="*/ 52 h 78"/>
                  <a:gd name="T8" fmla="*/ 68 w 124"/>
                  <a:gd name="T9" fmla="*/ 52 h 78"/>
                  <a:gd name="T10" fmla="*/ 97 w 124"/>
                  <a:gd name="T11" fmla="*/ 47 h 78"/>
                  <a:gd name="T12" fmla="*/ 113 w 124"/>
                  <a:gd name="T13" fmla="*/ 33 h 78"/>
                  <a:gd name="T14" fmla="*/ 120 w 124"/>
                  <a:gd name="T15" fmla="*/ 18 h 78"/>
                  <a:gd name="T16" fmla="*/ 123 w 124"/>
                  <a:gd name="T17" fmla="*/ 0 h 78"/>
                  <a:gd name="T18" fmla="*/ 100 w 124"/>
                  <a:gd name="T19" fmla="*/ 11 h 78"/>
                  <a:gd name="T20" fmla="*/ 59 w 124"/>
                  <a:gd name="T21" fmla="*/ 29 h 78"/>
                  <a:gd name="T22" fmla="*/ 47 w 124"/>
                  <a:gd name="T23" fmla="*/ 31 h 78"/>
                  <a:gd name="T24" fmla="*/ 34 w 124"/>
                  <a:gd name="T25" fmla="*/ 40 h 78"/>
                  <a:gd name="T26" fmla="*/ 11 w 124"/>
                  <a:gd name="T27" fmla="*/ 45 h 78"/>
                  <a:gd name="T28" fmla="*/ 0 w 124"/>
                  <a:gd name="T29" fmla="*/ 49 h 78"/>
                  <a:gd name="T30" fmla="*/ 0 w 124"/>
                  <a:gd name="T31" fmla="*/ 74 h 7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4"/>
                  <a:gd name="T49" fmla="*/ 0 h 78"/>
                  <a:gd name="T50" fmla="*/ 124 w 124"/>
                  <a:gd name="T51" fmla="*/ 78 h 7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4" h="78">
                    <a:moveTo>
                      <a:pt x="0" y="74"/>
                    </a:moveTo>
                    <a:lnTo>
                      <a:pt x="11" y="77"/>
                    </a:lnTo>
                    <a:lnTo>
                      <a:pt x="22" y="67"/>
                    </a:lnTo>
                    <a:lnTo>
                      <a:pt x="34" y="52"/>
                    </a:lnTo>
                    <a:lnTo>
                      <a:pt x="68" y="52"/>
                    </a:lnTo>
                    <a:lnTo>
                      <a:pt x="97" y="47"/>
                    </a:lnTo>
                    <a:lnTo>
                      <a:pt x="113" y="33"/>
                    </a:lnTo>
                    <a:lnTo>
                      <a:pt x="120" y="18"/>
                    </a:lnTo>
                    <a:lnTo>
                      <a:pt x="123" y="0"/>
                    </a:lnTo>
                    <a:lnTo>
                      <a:pt x="100" y="11"/>
                    </a:lnTo>
                    <a:lnTo>
                      <a:pt x="59" y="29"/>
                    </a:lnTo>
                    <a:lnTo>
                      <a:pt x="47" y="31"/>
                    </a:lnTo>
                    <a:lnTo>
                      <a:pt x="34" y="40"/>
                    </a:lnTo>
                    <a:lnTo>
                      <a:pt x="11" y="45"/>
                    </a:lnTo>
                    <a:lnTo>
                      <a:pt x="0" y="49"/>
                    </a:lnTo>
                    <a:lnTo>
                      <a:pt x="0" y="74"/>
                    </a:lnTo>
                  </a:path>
                </a:pathLst>
              </a:custGeom>
              <a:grpFill/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84" name="Freeform 26"/>
              <p:cNvSpPr>
                <a:spLocks/>
              </p:cNvSpPr>
              <p:nvPr/>
            </p:nvSpPr>
            <p:spPr bwMode="auto">
              <a:xfrm>
                <a:off x="3098" y="2227"/>
                <a:ext cx="54" cy="64"/>
              </a:xfrm>
              <a:custGeom>
                <a:avLst/>
                <a:gdLst>
                  <a:gd name="T0" fmla="*/ 16 w 54"/>
                  <a:gd name="T1" fmla="*/ 0 h 64"/>
                  <a:gd name="T2" fmla="*/ 50 w 54"/>
                  <a:gd name="T3" fmla="*/ 22 h 64"/>
                  <a:gd name="T4" fmla="*/ 53 w 54"/>
                  <a:gd name="T5" fmla="*/ 31 h 64"/>
                  <a:gd name="T6" fmla="*/ 41 w 54"/>
                  <a:gd name="T7" fmla="*/ 45 h 64"/>
                  <a:gd name="T8" fmla="*/ 29 w 54"/>
                  <a:gd name="T9" fmla="*/ 54 h 64"/>
                  <a:gd name="T10" fmla="*/ 32 w 54"/>
                  <a:gd name="T11" fmla="*/ 63 h 64"/>
                  <a:gd name="T12" fmla="*/ 16 w 54"/>
                  <a:gd name="T13" fmla="*/ 60 h 64"/>
                  <a:gd name="T14" fmla="*/ 2 w 54"/>
                  <a:gd name="T15" fmla="*/ 45 h 64"/>
                  <a:gd name="T16" fmla="*/ 0 w 54"/>
                  <a:gd name="T17" fmla="*/ 31 h 64"/>
                  <a:gd name="T18" fmla="*/ 6 w 54"/>
                  <a:gd name="T19" fmla="*/ 18 h 64"/>
                  <a:gd name="T20" fmla="*/ 16 w 54"/>
                  <a:gd name="T21" fmla="*/ 0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"/>
                  <a:gd name="T34" fmla="*/ 0 h 64"/>
                  <a:gd name="T35" fmla="*/ 54 w 54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" h="64">
                    <a:moveTo>
                      <a:pt x="16" y="0"/>
                    </a:moveTo>
                    <a:lnTo>
                      <a:pt x="50" y="22"/>
                    </a:lnTo>
                    <a:lnTo>
                      <a:pt x="53" y="31"/>
                    </a:lnTo>
                    <a:lnTo>
                      <a:pt x="41" y="45"/>
                    </a:lnTo>
                    <a:lnTo>
                      <a:pt x="29" y="54"/>
                    </a:lnTo>
                    <a:lnTo>
                      <a:pt x="32" y="63"/>
                    </a:lnTo>
                    <a:lnTo>
                      <a:pt x="16" y="60"/>
                    </a:lnTo>
                    <a:lnTo>
                      <a:pt x="2" y="45"/>
                    </a:lnTo>
                    <a:lnTo>
                      <a:pt x="0" y="31"/>
                    </a:lnTo>
                    <a:lnTo>
                      <a:pt x="6" y="18"/>
                    </a:lnTo>
                    <a:lnTo>
                      <a:pt x="16" y="0"/>
                    </a:lnTo>
                  </a:path>
                </a:pathLst>
              </a:custGeom>
              <a:grpFill/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85" name="Freeform 27"/>
              <p:cNvSpPr>
                <a:spLocks/>
              </p:cNvSpPr>
              <p:nvPr/>
            </p:nvSpPr>
            <p:spPr bwMode="auto">
              <a:xfrm>
                <a:off x="3164" y="2208"/>
                <a:ext cx="78" cy="95"/>
              </a:xfrm>
              <a:custGeom>
                <a:avLst/>
                <a:gdLst>
                  <a:gd name="T0" fmla="*/ 72 w 78"/>
                  <a:gd name="T1" fmla="*/ 0 h 95"/>
                  <a:gd name="T2" fmla="*/ 77 w 78"/>
                  <a:gd name="T3" fmla="*/ 4 h 95"/>
                  <a:gd name="T4" fmla="*/ 72 w 78"/>
                  <a:gd name="T5" fmla="*/ 9 h 95"/>
                  <a:gd name="T6" fmla="*/ 77 w 78"/>
                  <a:gd name="T7" fmla="*/ 18 h 95"/>
                  <a:gd name="T8" fmla="*/ 70 w 78"/>
                  <a:gd name="T9" fmla="*/ 32 h 95"/>
                  <a:gd name="T10" fmla="*/ 61 w 78"/>
                  <a:gd name="T11" fmla="*/ 41 h 95"/>
                  <a:gd name="T12" fmla="*/ 63 w 78"/>
                  <a:gd name="T13" fmla="*/ 52 h 95"/>
                  <a:gd name="T14" fmla="*/ 61 w 78"/>
                  <a:gd name="T15" fmla="*/ 61 h 95"/>
                  <a:gd name="T16" fmla="*/ 63 w 78"/>
                  <a:gd name="T17" fmla="*/ 71 h 95"/>
                  <a:gd name="T18" fmla="*/ 49 w 78"/>
                  <a:gd name="T19" fmla="*/ 94 h 95"/>
                  <a:gd name="T20" fmla="*/ 18 w 78"/>
                  <a:gd name="T21" fmla="*/ 71 h 95"/>
                  <a:gd name="T22" fmla="*/ 0 w 78"/>
                  <a:gd name="T23" fmla="*/ 59 h 95"/>
                  <a:gd name="T24" fmla="*/ 9 w 78"/>
                  <a:gd name="T25" fmla="*/ 52 h 95"/>
                  <a:gd name="T26" fmla="*/ 9 w 78"/>
                  <a:gd name="T27" fmla="*/ 36 h 95"/>
                  <a:gd name="T28" fmla="*/ 29 w 78"/>
                  <a:gd name="T29" fmla="*/ 22 h 95"/>
                  <a:gd name="T30" fmla="*/ 40 w 78"/>
                  <a:gd name="T31" fmla="*/ 27 h 95"/>
                  <a:gd name="T32" fmla="*/ 49 w 78"/>
                  <a:gd name="T33" fmla="*/ 22 h 95"/>
                  <a:gd name="T34" fmla="*/ 65 w 78"/>
                  <a:gd name="T35" fmla="*/ 11 h 95"/>
                  <a:gd name="T36" fmla="*/ 72 w 78"/>
                  <a:gd name="T37" fmla="*/ 0 h 9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8"/>
                  <a:gd name="T58" fmla="*/ 0 h 95"/>
                  <a:gd name="T59" fmla="*/ 78 w 78"/>
                  <a:gd name="T60" fmla="*/ 95 h 9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8" h="95">
                    <a:moveTo>
                      <a:pt x="72" y="0"/>
                    </a:moveTo>
                    <a:lnTo>
                      <a:pt x="77" y="4"/>
                    </a:lnTo>
                    <a:lnTo>
                      <a:pt x="72" y="9"/>
                    </a:lnTo>
                    <a:lnTo>
                      <a:pt x="77" y="18"/>
                    </a:lnTo>
                    <a:lnTo>
                      <a:pt x="70" y="32"/>
                    </a:lnTo>
                    <a:lnTo>
                      <a:pt x="61" y="41"/>
                    </a:lnTo>
                    <a:lnTo>
                      <a:pt x="63" y="52"/>
                    </a:lnTo>
                    <a:lnTo>
                      <a:pt x="61" y="61"/>
                    </a:lnTo>
                    <a:lnTo>
                      <a:pt x="63" y="71"/>
                    </a:lnTo>
                    <a:lnTo>
                      <a:pt x="49" y="94"/>
                    </a:lnTo>
                    <a:lnTo>
                      <a:pt x="18" y="71"/>
                    </a:lnTo>
                    <a:lnTo>
                      <a:pt x="0" y="59"/>
                    </a:lnTo>
                    <a:lnTo>
                      <a:pt x="9" y="52"/>
                    </a:lnTo>
                    <a:lnTo>
                      <a:pt x="9" y="36"/>
                    </a:lnTo>
                    <a:lnTo>
                      <a:pt x="29" y="22"/>
                    </a:lnTo>
                    <a:lnTo>
                      <a:pt x="40" y="27"/>
                    </a:lnTo>
                    <a:lnTo>
                      <a:pt x="49" y="22"/>
                    </a:lnTo>
                    <a:lnTo>
                      <a:pt x="65" y="11"/>
                    </a:lnTo>
                    <a:lnTo>
                      <a:pt x="72" y="0"/>
                    </a:lnTo>
                  </a:path>
                </a:pathLst>
              </a:custGeom>
              <a:grpFill/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86" name="Freeform 28"/>
              <p:cNvSpPr>
                <a:spLocks/>
              </p:cNvSpPr>
              <p:nvPr/>
            </p:nvSpPr>
            <p:spPr bwMode="auto">
              <a:xfrm>
                <a:off x="3153" y="2303"/>
                <a:ext cx="38" cy="43"/>
              </a:xfrm>
              <a:custGeom>
                <a:avLst/>
                <a:gdLst>
                  <a:gd name="T0" fmla="*/ 0 w 38"/>
                  <a:gd name="T1" fmla="*/ 0 h 43"/>
                  <a:gd name="T2" fmla="*/ 26 w 38"/>
                  <a:gd name="T3" fmla="*/ 7 h 43"/>
                  <a:gd name="T4" fmla="*/ 34 w 38"/>
                  <a:gd name="T5" fmla="*/ 18 h 43"/>
                  <a:gd name="T6" fmla="*/ 37 w 38"/>
                  <a:gd name="T7" fmla="*/ 32 h 43"/>
                  <a:gd name="T8" fmla="*/ 26 w 38"/>
                  <a:gd name="T9" fmla="*/ 42 h 43"/>
                  <a:gd name="T10" fmla="*/ 7 w 38"/>
                  <a:gd name="T11" fmla="*/ 35 h 43"/>
                  <a:gd name="T12" fmla="*/ 2 w 38"/>
                  <a:gd name="T13" fmla="*/ 23 h 43"/>
                  <a:gd name="T14" fmla="*/ 0 w 38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43"/>
                  <a:gd name="T26" fmla="*/ 38 w 38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43">
                    <a:moveTo>
                      <a:pt x="0" y="0"/>
                    </a:moveTo>
                    <a:lnTo>
                      <a:pt x="26" y="7"/>
                    </a:lnTo>
                    <a:lnTo>
                      <a:pt x="34" y="18"/>
                    </a:lnTo>
                    <a:lnTo>
                      <a:pt x="37" y="32"/>
                    </a:lnTo>
                    <a:lnTo>
                      <a:pt x="26" y="42"/>
                    </a:lnTo>
                    <a:lnTo>
                      <a:pt x="7" y="35"/>
                    </a:lnTo>
                    <a:lnTo>
                      <a:pt x="2" y="23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87" name="Freeform 29"/>
              <p:cNvSpPr>
                <a:spLocks/>
              </p:cNvSpPr>
              <p:nvPr/>
            </p:nvSpPr>
            <p:spPr bwMode="auto">
              <a:xfrm>
                <a:off x="3369" y="2295"/>
                <a:ext cx="36" cy="36"/>
              </a:xfrm>
              <a:custGeom>
                <a:avLst/>
                <a:gdLst>
                  <a:gd name="T0" fmla="*/ 13 w 36"/>
                  <a:gd name="T1" fmla="*/ 0 h 36"/>
                  <a:gd name="T2" fmla="*/ 0 w 36"/>
                  <a:gd name="T3" fmla="*/ 7 h 36"/>
                  <a:gd name="T4" fmla="*/ 0 w 36"/>
                  <a:gd name="T5" fmla="*/ 25 h 36"/>
                  <a:gd name="T6" fmla="*/ 26 w 36"/>
                  <a:gd name="T7" fmla="*/ 35 h 36"/>
                  <a:gd name="T8" fmla="*/ 35 w 36"/>
                  <a:gd name="T9" fmla="*/ 20 h 36"/>
                  <a:gd name="T10" fmla="*/ 13 w 36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6"/>
                  <a:gd name="T20" fmla="*/ 36 w 36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6">
                    <a:moveTo>
                      <a:pt x="13" y="0"/>
                    </a:moveTo>
                    <a:lnTo>
                      <a:pt x="0" y="7"/>
                    </a:lnTo>
                    <a:lnTo>
                      <a:pt x="0" y="25"/>
                    </a:lnTo>
                    <a:lnTo>
                      <a:pt x="26" y="35"/>
                    </a:lnTo>
                    <a:lnTo>
                      <a:pt x="35" y="20"/>
                    </a:lnTo>
                    <a:lnTo>
                      <a:pt x="13" y="0"/>
                    </a:lnTo>
                  </a:path>
                </a:pathLst>
              </a:custGeom>
              <a:grpFill/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3599" y="2319"/>
              <a:ext cx="34" cy="35"/>
            </a:xfrm>
            <a:custGeom>
              <a:avLst/>
              <a:gdLst>
                <a:gd name="T0" fmla="*/ 2 w 36"/>
                <a:gd name="T1" fmla="*/ 0 h 39"/>
                <a:gd name="T2" fmla="*/ 0 w 36"/>
                <a:gd name="T3" fmla="*/ 4 h 39"/>
                <a:gd name="T4" fmla="*/ 2 w 36"/>
                <a:gd name="T5" fmla="*/ 18 h 39"/>
                <a:gd name="T6" fmla="*/ 16 w 36"/>
                <a:gd name="T7" fmla="*/ 25 h 39"/>
                <a:gd name="T8" fmla="*/ 27 w 36"/>
                <a:gd name="T9" fmla="*/ 16 h 39"/>
                <a:gd name="T10" fmla="*/ 2 w 36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9"/>
                <a:gd name="T20" fmla="*/ 36 w 36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9">
                  <a:moveTo>
                    <a:pt x="2" y="0"/>
                  </a:moveTo>
                  <a:lnTo>
                    <a:pt x="0" y="6"/>
                  </a:lnTo>
                  <a:lnTo>
                    <a:pt x="2" y="27"/>
                  </a:lnTo>
                  <a:lnTo>
                    <a:pt x="20" y="38"/>
                  </a:lnTo>
                  <a:lnTo>
                    <a:pt x="35" y="24"/>
                  </a:lnTo>
                  <a:lnTo>
                    <a:pt x="2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137" y="2255"/>
              <a:ext cx="545" cy="677"/>
            </a:xfrm>
            <a:custGeom>
              <a:avLst/>
              <a:gdLst>
                <a:gd name="T0" fmla="*/ 184 w 573"/>
                <a:gd name="T1" fmla="*/ 11 h 770"/>
                <a:gd name="T2" fmla="*/ 189 w 573"/>
                <a:gd name="T3" fmla="*/ 32 h 770"/>
                <a:gd name="T4" fmla="*/ 185 w 573"/>
                <a:gd name="T5" fmla="*/ 48 h 770"/>
                <a:gd name="T6" fmla="*/ 211 w 573"/>
                <a:gd name="T7" fmla="*/ 72 h 770"/>
                <a:gd name="T8" fmla="*/ 173 w 573"/>
                <a:gd name="T9" fmla="*/ 63 h 770"/>
                <a:gd name="T10" fmla="*/ 145 w 573"/>
                <a:gd name="T11" fmla="*/ 82 h 770"/>
                <a:gd name="T12" fmla="*/ 125 w 573"/>
                <a:gd name="T13" fmla="*/ 67 h 770"/>
                <a:gd name="T14" fmla="*/ 87 w 573"/>
                <a:gd name="T15" fmla="*/ 82 h 770"/>
                <a:gd name="T16" fmla="*/ 94 w 573"/>
                <a:gd name="T17" fmla="*/ 105 h 770"/>
                <a:gd name="T18" fmla="*/ 74 w 573"/>
                <a:gd name="T19" fmla="*/ 118 h 770"/>
                <a:gd name="T20" fmla="*/ 78 w 573"/>
                <a:gd name="T21" fmla="*/ 140 h 770"/>
                <a:gd name="T22" fmla="*/ 51 w 573"/>
                <a:gd name="T23" fmla="*/ 164 h 770"/>
                <a:gd name="T24" fmla="*/ 26 w 573"/>
                <a:gd name="T25" fmla="*/ 182 h 770"/>
                <a:gd name="T26" fmla="*/ 18 w 573"/>
                <a:gd name="T27" fmla="*/ 219 h 770"/>
                <a:gd name="T28" fmla="*/ 14 w 573"/>
                <a:gd name="T29" fmla="*/ 235 h 770"/>
                <a:gd name="T30" fmla="*/ 2 w 573"/>
                <a:gd name="T31" fmla="*/ 267 h 770"/>
                <a:gd name="T32" fmla="*/ 18 w 573"/>
                <a:gd name="T33" fmla="*/ 285 h 770"/>
                <a:gd name="T34" fmla="*/ 0 w 573"/>
                <a:gd name="T35" fmla="*/ 304 h 770"/>
                <a:gd name="T36" fmla="*/ 26 w 573"/>
                <a:gd name="T37" fmla="*/ 328 h 770"/>
                <a:gd name="T38" fmla="*/ 74 w 573"/>
                <a:gd name="T39" fmla="*/ 331 h 770"/>
                <a:gd name="T40" fmla="*/ 81 w 573"/>
                <a:gd name="T41" fmla="*/ 348 h 770"/>
                <a:gd name="T42" fmla="*/ 59 w 573"/>
                <a:gd name="T43" fmla="*/ 371 h 770"/>
                <a:gd name="T44" fmla="*/ 41 w 573"/>
                <a:gd name="T45" fmla="*/ 408 h 770"/>
                <a:gd name="T46" fmla="*/ 66 w 573"/>
                <a:gd name="T47" fmla="*/ 429 h 770"/>
                <a:gd name="T48" fmla="*/ 91 w 573"/>
                <a:gd name="T49" fmla="*/ 421 h 770"/>
                <a:gd name="T50" fmla="*/ 113 w 573"/>
                <a:gd name="T51" fmla="*/ 428 h 770"/>
                <a:gd name="T52" fmla="*/ 135 w 573"/>
                <a:gd name="T53" fmla="*/ 443 h 770"/>
                <a:gd name="T54" fmla="*/ 180 w 573"/>
                <a:gd name="T55" fmla="*/ 448 h 770"/>
                <a:gd name="T56" fmla="*/ 209 w 573"/>
                <a:gd name="T57" fmla="*/ 451 h 770"/>
                <a:gd name="T58" fmla="*/ 252 w 573"/>
                <a:gd name="T59" fmla="*/ 451 h 770"/>
                <a:gd name="T60" fmla="*/ 282 w 573"/>
                <a:gd name="T61" fmla="*/ 448 h 770"/>
                <a:gd name="T62" fmla="*/ 311 w 573"/>
                <a:gd name="T63" fmla="*/ 448 h 770"/>
                <a:gd name="T64" fmla="*/ 348 w 573"/>
                <a:gd name="T65" fmla="*/ 455 h 770"/>
                <a:gd name="T66" fmla="*/ 342 w 573"/>
                <a:gd name="T67" fmla="*/ 435 h 770"/>
                <a:gd name="T68" fmla="*/ 396 w 573"/>
                <a:gd name="T69" fmla="*/ 398 h 770"/>
                <a:gd name="T70" fmla="*/ 367 w 573"/>
                <a:gd name="T71" fmla="*/ 381 h 770"/>
                <a:gd name="T72" fmla="*/ 318 w 573"/>
                <a:gd name="T73" fmla="*/ 342 h 770"/>
                <a:gd name="T74" fmla="*/ 305 w 573"/>
                <a:gd name="T75" fmla="*/ 309 h 770"/>
                <a:gd name="T76" fmla="*/ 321 w 573"/>
                <a:gd name="T77" fmla="*/ 300 h 770"/>
                <a:gd name="T78" fmla="*/ 423 w 573"/>
                <a:gd name="T79" fmla="*/ 267 h 770"/>
                <a:gd name="T80" fmla="*/ 460 w 573"/>
                <a:gd name="T81" fmla="*/ 266 h 770"/>
                <a:gd name="T82" fmla="*/ 468 w 573"/>
                <a:gd name="T83" fmla="*/ 244 h 770"/>
                <a:gd name="T84" fmla="*/ 458 w 573"/>
                <a:gd name="T85" fmla="*/ 200 h 770"/>
                <a:gd name="T86" fmla="*/ 449 w 573"/>
                <a:gd name="T87" fmla="*/ 171 h 770"/>
                <a:gd name="T88" fmla="*/ 438 w 573"/>
                <a:gd name="T89" fmla="*/ 138 h 770"/>
                <a:gd name="T90" fmla="*/ 418 w 573"/>
                <a:gd name="T91" fmla="*/ 86 h 770"/>
                <a:gd name="T92" fmla="*/ 379 w 573"/>
                <a:gd name="T93" fmla="*/ 57 h 770"/>
                <a:gd name="T94" fmla="*/ 346 w 573"/>
                <a:gd name="T95" fmla="*/ 55 h 770"/>
                <a:gd name="T96" fmla="*/ 291 w 573"/>
                <a:gd name="T97" fmla="*/ 70 h 770"/>
                <a:gd name="T98" fmla="*/ 287 w 573"/>
                <a:gd name="T99" fmla="*/ 58 h 770"/>
                <a:gd name="T100" fmla="*/ 260 w 573"/>
                <a:gd name="T101" fmla="*/ 39 h 770"/>
                <a:gd name="T102" fmla="*/ 238 w 573"/>
                <a:gd name="T103" fmla="*/ 11 h 770"/>
                <a:gd name="T104" fmla="*/ 205 w 573"/>
                <a:gd name="T105" fmla="*/ 2 h 77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3"/>
                <a:gd name="T160" fmla="*/ 0 h 770"/>
                <a:gd name="T161" fmla="*/ 573 w 573"/>
                <a:gd name="T162" fmla="*/ 770 h 77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3" h="770">
                  <a:moveTo>
                    <a:pt x="236" y="0"/>
                  </a:moveTo>
                  <a:lnTo>
                    <a:pt x="224" y="9"/>
                  </a:lnTo>
                  <a:lnTo>
                    <a:pt x="224" y="18"/>
                  </a:lnTo>
                  <a:lnTo>
                    <a:pt x="226" y="25"/>
                  </a:lnTo>
                  <a:lnTo>
                    <a:pt x="229" y="36"/>
                  </a:lnTo>
                  <a:lnTo>
                    <a:pt x="231" y="54"/>
                  </a:lnTo>
                  <a:lnTo>
                    <a:pt x="224" y="61"/>
                  </a:lnTo>
                  <a:lnTo>
                    <a:pt x="224" y="70"/>
                  </a:lnTo>
                  <a:lnTo>
                    <a:pt x="226" y="81"/>
                  </a:lnTo>
                  <a:lnTo>
                    <a:pt x="242" y="95"/>
                  </a:lnTo>
                  <a:lnTo>
                    <a:pt x="254" y="97"/>
                  </a:lnTo>
                  <a:lnTo>
                    <a:pt x="258" y="120"/>
                  </a:lnTo>
                  <a:lnTo>
                    <a:pt x="233" y="113"/>
                  </a:lnTo>
                  <a:lnTo>
                    <a:pt x="222" y="102"/>
                  </a:lnTo>
                  <a:lnTo>
                    <a:pt x="211" y="106"/>
                  </a:lnTo>
                  <a:lnTo>
                    <a:pt x="192" y="131"/>
                  </a:lnTo>
                  <a:lnTo>
                    <a:pt x="186" y="138"/>
                  </a:lnTo>
                  <a:lnTo>
                    <a:pt x="177" y="136"/>
                  </a:lnTo>
                  <a:lnTo>
                    <a:pt x="174" y="127"/>
                  </a:lnTo>
                  <a:lnTo>
                    <a:pt x="167" y="118"/>
                  </a:lnTo>
                  <a:lnTo>
                    <a:pt x="152" y="111"/>
                  </a:lnTo>
                  <a:lnTo>
                    <a:pt x="127" y="111"/>
                  </a:lnTo>
                  <a:lnTo>
                    <a:pt x="120" y="122"/>
                  </a:lnTo>
                  <a:lnTo>
                    <a:pt x="106" y="136"/>
                  </a:lnTo>
                  <a:lnTo>
                    <a:pt x="118" y="147"/>
                  </a:lnTo>
                  <a:lnTo>
                    <a:pt x="118" y="166"/>
                  </a:lnTo>
                  <a:lnTo>
                    <a:pt x="115" y="175"/>
                  </a:lnTo>
                  <a:lnTo>
                    <a:pt x="111" y="184"/>
                  </a:lnTo>
                  <a:lnTo>
                    <a:pt x="95" y="195"/>
                  </a:lnTo>
                  <a:lnTo>
                    <a:pt x="90" y="197"/>
                  </a:lnTo>
                  <a:lnTo>
                    <a:pt x="93" y="211"/>
                  </a:lnTo>
                  <a:lnTo>
                    <a:pt x="99" y="222"/>
                  </a:lnTo>
                  <a:lnTo>
                    <a:pt x="95" y="234"/>
                  </a:lnTo>
                  <a:lnTo>
                    <a:pt x="86" y="247"/>
                  </a:lnTo>
                  <a:lnTo>
                    <a:pt x="72" y="263"/>
                  </a:lnTo>
                  <a:lnTo>
                    <a:pt x="63" y="273"/>
                  </a:lnTo>
                  <a:lnTo>
                    <a:pt x="49" y="284"/>
                  </a:lnTo>
                  <a:lnTo>
                    <a:pt x="38" y="288"/>
                  </a:lnTo>
                  <a:lnTo>
                    <a:pt x="31" y="304"/>
                  </a:lnTo>
                  <a:lnTo>
                    <a:pt x="29" y="329"/>
                  </a:lnTo>
                  <a:lnTo>
                    <a:pt x="22" y="343"/>
                  </a:lnTo>
                  <a:lnTo>
                    <a:pt x="22" y="366"/>
                  </a:lnTo>
                  <a:lnTo>
                    <a:pt x="13" y="375"/>
                  </a:lnTo>
                  <a:lnTo>
                    <a:pt x="11" y="382"/>
                  </a:lnTo>
                  <a:lnTo>
                    <a:pt x="18" y="393"/>
                  </a:lnTo>
                  <a:lnTo>
                    <a:pt x="22" y="409"/>
                  </a:lnTo>
                  <a:lnTo>
                    <a:pt x="31" y="423"/>
                  </a:lnTo>
                  <a:lnTo>
                    <a:pt x="2" y="448"/>
                  </a:lnTo>
                  <a:lnTo>
                    <a:pt x="9" y="464"/>
                  </a:lnTo>
                  <a:lnTo>
                    <a:pt x="20" y="473"/>
                  </a:lnTo>
                  <a:lnTo>
                    <a:pt x="22" y="475"/>
                  </a:lnTo>
                  <a:lnTo>
                    <a:pt x="22" y="484"/>
                  </a:lnTo>
                  <a:lnTo>
                    <a:pt x="6" y="495"/>
                  </a:lnTo>
                  <a:lnTo>
                    <a:pt x="0" y="509"/>
                  </a:lnTo>
                  <a:lnTo>
                    <a:pt x="6" y="530"/>
                  </a:lnTo>
                  <a:lnTo>
                    <a:pt x="15" y="541"/>
                  </a:lnTo>
                  <a:lnTo>
                    <a:pt x="31" y="548"/>
                  </a:lnTo>
                  <a:lnTo>
                    <a:pt x="52" y="552"/>
                  </a:lnTo>
                  <a:lnTo>
                    <a:pt x="72" y="552"/>
                  </a:lnTo>
                  <a:lnTo>
                    <a:pt x="90" y="555"/>
                  </a:lnTo>
                  <a:lnTo>
                    <a:pt x="102" y="564"/>
                  </a:lnTo>
                  <a:lnTo>
                    <a:pt x="115" y="575"/>
                  </a:lnTo>
                  <a:lnTo>
                    <a:pt x="99" y="582"/>
                  </a:lnTo>
                  <a:lnTo>
                    <a:pt x="88" y="596"/>
                  </a:lnTo>
                  <a:lnTo>
                    <a:pt x="74" y="607"/>
                  </a:lnTo>
                  <a:lnTo>
                    <a:pt x="72" y="621"/>
                  </a:lnTo>
                  <a:lnTo>
                    <a:pt x="65" y="650"/>
                  </a:lnTo>
                  <a:lnTo>
                    <a:pt x="56" y="671"/>
                  </a:lnTo>
                  <a:lnTo>
                    <a:pt x="49" y="682"/>
                  </a:lnTo>
                  <a:lnTo>
                    <a:pt x="65" y="705"/>
                  </a:lnTo>
                  <a:lnTo>
                    <a:pt x="70" y="712"/>
                  </a:lnTo>
                  <a:lnTo>
                    <a:pt x="81" y="718"/>
                  </a:lnTo>
                  <a:lnTo>
                    <a:pt x="90" y="718"/>
                  </a:lnTo>
                  <a:lnTo>
                    <a:pt x="104" y="712"/>
                  </a:lnTo>
                  <a:lnTo>
                    <a:pt x="111" y="705"/>
                  </a:lnTo>
                  <a:lnTo>
                    <a:pt x="113" y="703"/>
                  </a:lnTo>
                  <a:lnTo>
                    <a:pt x="131" y="705"/>
                  </a:lnTo>
                  <a:lnTo>
                    <a:pt x="138" y="716"/>
                  </a:lnTo>
                  <a:lnTo>
                    <a:pt x="145" y="728"/>
                  </a:lnTo>
                  <a:lnTo>
                    <a:pt x="154" y="739"/>
                  </a:lnTo>
                  <a:lnTo>
                    <a:pt x="165" y="741"/>
                  </a:lnTo>
                  <a:lnTo>
                    <a:pt x="190" y="739"/>
                  </a:lnTo>
                  <a:lnTo>
                    <a:pt x="202" y="737"/>
                  </a:lnTo>
                  <a:lnTo>
                    <a:pt x="220" y="748"/>
                  </a:lnTo>
                  <a:lnTo>
                    <a:pt x="231" y="743"/>
                  </a:lnTo>
                  <a:lnTo>
                    <a:pt x="245" y="746"/>
                  </a:lnTo>
                  <a:lnTo>
                    <a:pt x="256" y="755"/>
                  </a:lnTo>
                  <a:lnTo>
                    <a:pt x="276" y="746"/>
                  </a:lnTo>
                  <a:lnTo>
                    <a:pt x="295" y="746"/>
                  </a:lnTo>
                  <a:lnTo>
                    <a:pt x="308" y="755"/>
                  </a:lnTo>
                  <a:lnTo>
                    <a:pt x="320" y="759"/>
                  </a:lnTo>
                  <a:lnTo>
                    <a:pt x="331" y="750"/>
                  </a:lnTo>
                  <a:lnTo>
                    <a:pt x="345" y="750"/>
                  </a:lnTo>
                  <a:lnTo>
                    <a:pt x="365" y="746"/>
                  </a:lnTo>
                  <a:lnTo>
                    <a:pt x="379" y="755"/>
                  </a:lnTo>
                  <a:lnTo>
                    <a:pt x="381" y="750"/>
                  </a:lnTo>
                  <a:lnTo>
                    <a:pt x="397" y="762"/>
                  </a:lnTo>
                  <a:lnTo>
                    <a:pt x="410" y="769"/>
                  </a:lnTo>
                  <a:lnTo>
                    <a:pt x="426" y="762"/>
                  </a:lnTo>
                  <a:lnTo>
                    <a:pt x="429" y="750"/>
                  </a:lnTo>
                  <a:lnTo>
                    <a:pt x="419" y="737"/>
                  </a:lnTo>
                  <a:lnTo>
                    <a:pt x="417" y="728"/>
                  </a:lnTo>
                  <a:lnTo>
                    <a:pt x="410" y="705"/>
                  </a:lnTo>
                  <a:lnTo>
                    <a:pt x="467" y="666"/>
                  </a:lnTo>
                  <a:lnTo>
                    <a:pt x="483" y="666"/>
                  </a:lnTo>
                  <a:lnTo>
                    <a:pt x="485" y="659"/>
                  </a:lnTo>
                  <a:lnTo>
                    <a:pt x="465" y="652"/>
                  </a:lnTo>
                  <a:lnTo>
                    <a:pt x="449" y="637"/>
                  </a:lnTo>
                  <a:lnTo>
                    <a:pt x="413" y="602"/>
                  </a:lnTo>
                  <a:lnTo>
                    <a:pt x="408" y="577"/>
                  </a:lnTo>
                  <a:lnTo>
                    <a:pt x="388" y="573"/>
                  </a:lnTo>
                  <a:lnTo>
                    <a:pt x="385" y="548"/>
                  </a:lnTo>
                  <a:lnTo>
                    <a:pt x="381" y="527"/>
                  </a:lnTo>
                  <a:lnTo>
                    <a:pt x="372" y="516"/>
                  </a:lnTo>
                  <a:lnTo>
                    <a:pt x="376" y="507"/>
                  </a:lnTo>
                  <a:lnTo>
                    <a:pt x="381" y="502"/>
                  </a:lnTo>
                  <a:lnTo>
                    <a:pt x="392" y="502"/>
                  </a:lnTo>
                  <a:lnTo>
                    <a:pt x="429" y="493"/>
                  </a:lnTo>
                  <a:lnTo>
                    <a:pt x="501" y="455"/>
                  </a:lnTo>
                  <a:lnTo>
                    <a:pt x="517" y="448"/>
                  </a:lnTo>
                  <a:lnTo>
                    <a:pt x="533" y="439"/>
                  </a:lnTo>
                  <a:lnTo>
                    <a:pt x="544" y="452"/>
                  </a:lnTo>
                  <a:lnTo>
                    <a:pt x="562" y="445"/>
                  </a:lnTo>
                  <a:lnTo>
                    <a:pt x="567" y="427"/>
                  </a:lnTo>
                  <a:lnTo>
                    <a:pt x="565" y="418"/>
                  </a:lnTo>
                  <a:lnTo>
                    <a:pt x="572" y="407"/>
                  </a:lnTo>
                  <a:lnTo>
                    <a:pt x="562" y="393"/>
                  </a:lnTo>
                  <a:lnTo>
                    <a:pt x="553" y="370"/>
                  </a:lnTo>
                  <a:lnTo>
                    <a:pt x="560" y="336"/>
                  </a:lnTo>
                  <a:lnTo>
                    <a:pt x="549" y="320"/>
                  </a:lnTo>
                  <a:lnTo>
                    <a:pt x="544" y="302"/>
                  </a:lnTo>
                  <a:lnTo>
                    <a:pt x="549" y="286"/>
                  </a:lnTo>
                  <a:lnTo>
                    <a:pt x="547" y="273"/>
                  </a:lnTo>
                  <a:lnTo>
                    <a:pt x="522" y="247"/>
                  </a:lnTo>
                  <a:lnTo>
                    <a:pt x="535" y="232"/>
                  </a:lnTo>
                  <a:lnTo>
                    <a:pt x="535" y="204"/>
                  </a:lnTo>
                  <a:lnTo>
                    <a:pt x="537" y="172"/>
                  </a:lnTo>
                  <a:lnTo>
                    <a:pt x="512" y="145"/>
                  </a:lnTo>
                  <a:lnTo>
                    <a:pt x="499" y="129"/>
                  </a:lnTo>
                  <a:lnTo>
                    <a:pt x="485" y="113"/>
                  </a:lnTo>
                  <a:lnTo>
                    <a:pt x="463" y="95"/>
                  </a:lnTo>
                  <a:lnTo>
                    <a:pt x="447" y="86"/>
                  </a:lnTo>
                  <a:lnTo>
                    <a:pt x="438" y="84"/>
                  </a:lnTo>
                  <a:lnTo>
                    <a:pt x="424" y="93"/>
                  </a:lnTo>
                  <a:lnTo>
                    <a:pt x="413" y="100"/>
                  </a:lnTo>
                  <a:lnTo>
                    <a:pt x="379" y="125"/>
                  </a:lnTo>
                  <a:lnTo>
                    <a:pt x="356" y="118"/>
                  </a:lnTo>
                  <a:lnTo>
                    <a:pt x="347" y="118"/>
                  </a:lnTo>
                  <a:lnTo>
                    <a:pt x="347" y="109"/>
                  </a:lnTo>
                  <a:lnTo>
                    <a:pt x="351" y="97"/>
                  </a:lnTo>
                  <a:lnTo>
                    <a:pt x="356" y="88"/>
                  </a:lnTo>
                  <a:lnTo>
                    <a:pt x="326" y="68"/>
                  </a:lnTo>
                  <a:lnTo>
                    <a:pt x="317" y="65"/>
                  </a:lnTo>
                  <a:lnTo>
                    <a:pt x="301" y="54"/>
                  </a:lnTo>
                  <a:lnTo>
                    <a:pt x="297" y="31"/>
                  </a:lnTo>
                  <a:lnTo>
                    <a:pt x="290" y="18"/>
                  </a:lnTo>
                  <a:lnTo>
                    <a:pt x="279" y="18"/>
                  </a:lnTo>
                  <a:lnTo>
                    <a:pt x="267" y="4"/>
                  </a:lnTo>
                  <a:lnTo>
                    <a:pt x="251" y="2"/>
                  </a:lnTo>
                  <a:lnTo>
                    <a:pt x="236" y="0"/>
                  </a:lnTo>
                </a:path>
              </a:pathLst>
            </a:custGeom>
            <a:solidFill>
              <a:srgbClr val="C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632" y="2310"/>
              <a:ext cx="593" cy="512"/>
            </a:xfrm>
            <a:custGeom>
              <a:avLst/>
              <a:gdLst>
                <a:gd name="T0" fmla="*/ 10 w 623"/>
                <a:gd name="T1" fmla="*/ 86 h 583"/>
                <a:gd name="T2" fmla="*/ 0 w 623"/>
                <a:gd name="T3" fmla="*/ 111 h 583"/>
                <a:gd name="T4" fmla="*/ 23 w 623"/>
                <a:gd name="T5" fmla="*/ 132 h 583"/>
                <a:gd name="T6" fmla="*/ 18 w 623"/>
                <a:gd name="T7" fmla="*/ 151 h 583"/>
                <a:gd name="T8" fmla="*/ 28 w 623"/>
                <a:gd name="T9" fmla="*/ 166 h 583"/>
                <a:gd name="T10" fmla="*/ 35 w 623"/>
                <a:gd name="T11" fmla="*/ 198 h 583"/>
                <a:gd name="T12" fmla="*/ 37 w 623"/>
                <a:gd name="T13" fmla="*/ 209 h 583"/>
                <a:gd name="T14" fmla="*/ 30 w 623"/>
                <a:gd name="T15" fmla="*/ 221 h 583"/>
                <a:gd name="T16" fmla="*/ 45 w 623"/>
                <a:gd name="T17" fmla="*/ 227 h 583"/>
                <a:gd name="T18" fmla="*/ 60 w 623"/>
                <a:gd name="T19" fmla="*/ 235 h 583"/>
                <a:gd name="T20" fmla="*/ 72 w 623"/>
                <a:gd name="T21" fmla="*/ 253 h 583"/>
                <a:gd name="T22" fmla="*/ 88 w 623"/>
                <a:gd name="T23" fmla="*/ 266 h 583"/>
                <a:gd name="T24" fmla="*/ 117 w 623"/>
                <a:gd name="T25" fmla="*/ 270 h 583"/>
                <a:gd name="T26" fmla="*/ 136 w 623"/>
                <a:gd name="T27" fmla="*/ 270 h 583"/>
                <a:gd name="T28" fmla="*/ 166 w 623"/>
                <a:gd name="T29" fmla="*/ 291 h 583"/>
                <a:gd name="T30" fmla="*/ 202 w 623"/>
                <a:gd name="T31" fmla="*/ 301 h 583"/>
                <a:gd name="T32" fmla="*/ 230 w 623"/>
                <a:gd name="T33" fmla="*/ 298 h 583"/>
                <a:gd name="T34" fmla="*/ 258 w 623"/>
                <a:gd name="T35" fmla="*/ 310 h 583"/>
                <a:gd name="T36" fmla="*/ 271 w 623"/>
                <a:gd name="T37" fmla="*/ 313 h 583"/>
                <a:gd name="T38" fmla="*/ 291 w 623"/>
                <a:gd name="T39" fmla="*/ 320 h 583"/>
                <a:gd name="T40" fmla="*/ 315 w 623"/>
                <a:gd name="T41" fmla="*/ 333 h 583"/>
                <a:gd name="T42" fmla="*/ 333 w 623"/>
                <a:gd name="T43" fmla="*/ 335 h 583"/>
                <a:gd name="T44" fmla="*/ 350 w 623"/>
                <a:gd name="T45" fmla="*/ 327 h 583"/>
                <a:gd name="T46" fmla="*/ 446 w 623"/>
                <a:gd name="T47" fmla="*/ 346 h 583"/>
                <a:gd name="T48" fmla="*/ 451 w 623"/>
                <a:gd name="T49" fmla="*/ 327 h 583"/>
                <a:gd name="T50" fmla="*/ 495 w 623"/>
                <a:gd name="T51" fmla="*/ 270 h 583"/>
                <a:gd name="T52" fmla="*/ 510 w 623"/>
                <a:gd name="T53" fmla="*/ 249 h 583"/>
                <a:gd name="T54" fmla="*/ 492 w 623"/>
                <a:gd name="T55" fmla="*/ 216 h 583"/>
                <a:gd name="T56" fmla="*/ 467 w 623"/>
                <a:gd name="T57" fmla="*/ 192 h 583"/>
                <a:gd name="T58" fmla="*/ 467 w 623"/>
                <a:gd name="T59" fmla="*/ 169 h 583"/>
                <a:gd name="T60" fmla="*/ 465 w 623"/>
                <a:gd name="T61" fmla="*/ 151 h 583"/>
                <a:gd name="T62" fmla="*/ 465 w 623"/>
                <a:gd name="T63" fmla="*/ 140 h 583"/>
                <a:gd name="T64" fmla="*/ 484 w 623"/>
                <a:gd name="T65" fmla="*/ 121 h 583"/>
                <a:gd name="T66" fmla="*/ 475 w 623"/>
                <a:gd name="T67" fmla="*/ 85 h 583"/>
                <a:gd name="T68" fmla="*/ 469 w 623"/>
                <a:gd name="T69" fmla="*/ 61 h 583"/>
                <a:gd name="T70" fmla="*/ 446 w 623"/>
                <a:gd name="T71" fmla="*/ 39 h 583"/>
                <a:gd name="T72" fmla="*/ 385 w 623"/>
                <a:gd name="T73" fmla="*/ 37 h 583"/>
                <a:gd name="T74" fmla="*/ 319 w 623"/>
                <a:gd name="T75" fmla="*/ 33 h 583"/>
                <a:gd name="T76" fmla="*/ 282 w 623"/>
                <a:gd name="T77" fmla="*/ 25 h 583"/>
                <a:gd name="T78" fmla="*/ 261 w 623"/>
                <a:gd name="T79" fmla="*/ 35 h 583"/>
                <a:gd name="T80" fmla="*/ 239 w 623"/>
                <a:gd name="T81" fmla="*/ 24 h 583"/>
                <a:gd name="T82" fmla="*/ 223 w 623"/>
                <a:gd name="T83" fmla="*/ 22 h 583"/>
                <a:gd name="T84" fmla="*/ 202 w 623"/>
                <a:gd name="T85" fmla="*/ 2 h 583"/>
                <a:gd name="T86" fmla="*/ 170 w 623"/>
                <a:gd name="T87" fmla="*/ 4 h 583"/>
                <a:gd name="T88" fmla="*/ 138 w 623"/>
                <a:gd name="T89" fmla="*/ 13 h 583"/>
                <a:gd name="T90" fmla="*/ 91 w 623"/>
                <a:gd name="T91" fmla="*/ 28 h 583"/>
                <a:gd name="T92" fmla="*/ 48 w 623"/>
                <a:gd name="T93" fmla="*/ 41 h 583"/>
                <a:gd name="T94" fmla="*/ 23 w 623"/>
                <a:gd name="T95" fmla="*/ 61 h 58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23"/>
                <a:gd name="T145" fmla="*/ 0 h 583"/>
                <a:gd name="T146" fmla="*/ 623 w 623"/>
                <a:gd name="T147" fmla="*/ 583 h 58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23" h="583">
                  <a:moveTo>
                    <a:pt x="15" y="109"/>
                  </a:moveTo>
                  <a:lnTo>
                    <a:pt x="13" y="145"/>
                  </a:lnTo>
                  <a:lnTo>
                    <a:pt x="13" y="168"/>
                  </a:lnTo>
                  <a:lnTo>
                    <a:pt x="0" y="186"/>
                  </a:lnTo>
                  <a:lnTo>
                    <a:pt x="25" y="213"/>
                  </a:lnTo>
                  <a:lnTo>
                    <a:pt x="27" y="222"/>
                  </a:lnTo>
                  <a:lnTo>
                    <a:pt x="22" y="240"/>
                  </a:lnTo>
                  <a:lnTo>
                    <a:pt x="22" y="254"/>
                  </a:lnTo>
                  <a:lnTo>
                    <a:pt x="36" y="270"/>
                  </a:lnTo>
                  <a:lnTo>
                    <a:pt x="34" y="279"/>
                  </a:lnTo>
                  <a:lnTo>
                    <a:pt x="31" y="311"/>
                  </a:lnTo>
                  <a:lnTo>
                    <a:pt x="43" y="334"/>
                  </a:lnTo>
                  <a:lnTo>
                    <a:pt x="50" y="345"/>
                  </a:lnTo>
                  <a:lnTo>
                    <a:pt x="45" y="352"/>
                  </a:lnTo>
                  <a:lnTo>
                    <a:pt x="45" y="366"/>
                  </a:lnTo>
                  <a:lnTo>
                    <a:pt x="38" y="372"/>
                  </a:lnTo>
                  <a:lnTo>
                    <a:pt x="38" y="379"/>
                  </a:lnTo>
                  <a:lnTo>
                    <a:pt x="54" y="381"/>
                  </a:lnTo>
                  <a:lnTo>
                    <a:pt x="68" y="386"/>
                  </a:lnTo>
                  <a:lnTo>
                    <a:pt x="72" y="395"/>
                  </a:lnTo>
                  <a:lnTo>
                    <a:pt x="72" y="409"/>
                  </a:lnTo>
                  <a:lnTo>
                    <a:pt x="88" y="425"/>
                  </a:lnTo>
                  <a:lnTo>
                    <a:pt x="102" y="431"/>
                  </a:lnTo>
                  <a:lnTo>
                    <a:pt x="107" y="447"/>
                  </a:lnTo>
                  <a:lnTo>
                    <a:pt x="125" y="472"/>
                  </a:lnTo>
                  <a:lnTo>
                    <a:pt x="143" y="456"/>
                  </a:lnTo>
                  <a:lnTo>
                    <a:pt x="157" y="452"/>
                  </a:lnTo>
                  <a:lnTo>
                    <a:pt x="166" y="454"/>
                  </a:lnTo>
                  <a:lnTo>
                    <a:pt x="195" y="486"/>
                  </a:lnTo>
                  <a:lnTo>
                    <a:pt x="202" y="488"/>
                  </a:lnTo>
                  <a:lnTo>
                    <a:pt x="239" y="504"/>
                  </a:lnTo>
                  <a:lnTo>
                    <a:pt x="246" y="506"/>
                  </a:lnTo>
                  <a:lnTo>
                    <a:pt x="262" y="502"/>
                  </a:lnTo>
                  <a:lnTo>
                    <a:pt x="280" y="500"/>
                  </a:lnTo>
                  <a:lnTo>
                    <a:pt x="293" y="506"/>
                  </a:lnTo>
                  <a:lnTo>
                    <a:pt x="314" y="522"/>
                  </a:lnTo>
                  <a:lnTo>
                    <a:pt x="321" y="531"/>
                  </a:lnTo>
                  <a:lnTo>
                    <a:pt x="330" y="525"/>
                  </a:lnTo>
                  <a:lnTo>
                    <a:pt x="339" y="522"/>
                  </a:lnTo>
                  <a:lnTo>
                    <a:pt x="355" y="536"/>
                  </a:lnTo>
                  <a:lnTo>
                    <a:pt x="371" y="550"/>
                  </a:lnTo>
                  <a:lnTo>
                    <a:pt x="385" y="559"/>
                  </a:lnTo>
                  <a:lnTo>
                    <a:pt x="400" y="566"/>
                  </a:lnTo>
                  <a:lnTo>
                    <a:pt x="407" y="563"/>
                  </a:lnTo>
                  <a:lnTo>
                    <a:pt x="416" y="554"/>
                  </a:lnTo>
                  <a:lnTo>
                    <a:pt x="428" y="550"/>
                  </a:lnTo>
                  <a:lnTo>
                    <a:pt x="448" y="556"/>
                  </a:lnTo>
                  <a:lnTo>
                    <a:pt x="544" y="582"/>
                  </a:lnTo>
                  <a:lnTo>
                    <a:pt x="558" y="568"/>
                  </a:lnTo>
                  <a:lnTo>
                    <a:pt x="549" y="550"/>
                  </a:lnTo>
                  <a:lnTo>
                    <a:pt x="537" y="518"/>
                  </a:lnTo>
                  <a:lnTo>
                    <a:pt x="603" y="456"/>
                  </a:lnTo>
                  <a:lnTo>
                    <a:pt x="617" y="443"/>
                  </a:lnTo>
                  <a:lnTo>
                    <a:pt x="622" y="418"/>
                  </a:lnTo>
                  <a:lnTo>
                    <a:pt x="610" y="388"/>
                  </a:lnTo>
                  <a:lnTo>
                    <a:pt x="599" y="363"/>
                  </a:lnTo>
                  <a:lnTo>
                    <a:pt x="580" y="334"/>
                  </a:lnTo>
                  <a:lnTo>
                    <a:pt x="569" y="322"/>
                  </a:lnTo>
                  <a:lnTo>
                    <a:pt x="567" y="304"/>
                  </a:lnTo>
                  <a:lnTo>
                    <a:pt x="569" y="284"/>
                  </a:lnTo>
                  <a:lnTo>
                    <a:pt x="574" y="265"/>
                  </a:lnTo>
                  <a:lnTo>
                    <a:pt x="567" y="254"/>
                  </a:lnTo>
                  <a:lnTo>
                    <a:pt x="558" y="245"/>
                  </a:lnTo>
                  <a:lnTo>
                    <a:pt x="567" y="234"/>
                  </a:lnTo>
                  <a:lnTo>
                    <a:pt x="583" y="209"/>
                  </a:lnTo>
                  <a:lnTo>
                    <a:pt x="590" y="204"/>
                  </a:lnTo>
                  <a:lnTo>
                    <a:pt x="585" y="163"/>
                  </a:lnTo>
                  <a:lnTo>
                    <a:pt x="578" y="143"/>
                  </a:lnTo>
                  <a:lnTo>
                    <a:pt x="571" y="122"/>
                  </a:lnTo>
                  <a:lnTo>
                    <a:pt x="571" y="102"/>
                  </a:lnTo>
                  <a:lnTo>
                    <a:pt x="560" y="84"/>
                  </a:lnTo>
                  <a:lnTo>
                    <a:pt x="544" y="65"/>
                  </a:lnTo>
                  <a:lnTo>
                    <a:pt x="526" y="63"/>
                  </a:lnTo>
                  <a:lnTo>
                    <a:pt x="471" y="63"/>
                  </a:lnTo>
                  <a:lnTo>
                    <a:pt x="442" y="61"/>
                  </a:lnTo>
                  <a:lnTo>
                    <a:pt x="389" y="56"/>
                  </a:lnTo>
                  <a:lnTo>
                    <a:pt x="366" y="45"/>
                  </a:lnTo>
                  <a:lnTo>
                    <a:pt x="344" y="43"/>
                  </a:lnTo>
                  <a:lnTo>
                    <a:pt x="332" y="47"/>
                  </a:lnTo>
                  <a:lnTo>
                    <a:pt x="318" y="59"/>
                  </a:lnTo>
                  <a:lnTo>
                    <a:pt x="305" y="54"/>
                  </a:lnTo>
                  <a:lnTo>
                    <a:pt x="291" y="40"/>
                  </a:lnTo>
                  <a:lnTo>
                    <a:pt x="277" y="40"/>
                  </a:lnTo>
                  <a:lnTo>
                    <a:pt x="271" y="36"/>
                  </a:lnTo>
                  <a:lnTo>
                    <a:pt x="266" y="18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07" y="6"/>
                  </a:lnTo>
                  <a:lnTo>
                    <a:pt x="186" y="13"/>
                  </a:lnTo>
                  <a:lnTo>
                    <a:pt x="168" y="22"/>
                  </a:lnTo>
                  <a:lnTo>
                    <a:pt x="141" y="38"/>
                  </a:lnTo>
                  <a:lnTo>
                    <a:pt x="111" y="47"/>
                  </a:lnTo>
                  <a:lnTo>
                    <a:pt x="86" y="59"/>
                  </a:lnTo>
                  <a:lnTo>
                    <a:pt x="59" y="70"/>
                  </a:lnTo>
                  <a:lnTo>
                    <a:pt x="45" y="88"/>
                  </a:lnTo>
                  <a:lnTo>
                    <a:pt x="27" y="102"/>
                  </a:lnTo>
                  <a:lnTo>
                    <a:pt x="15" y="109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4029" y="2182"/>
              <a:ext cx="308" cy="222"/>
            </a:xfrm>
            <a:custGeom>
              <a:avLst/>
              <a:gdLst>
                <a:gd name="T0" fmla="*/ 2 w 324"/>
                <a:gd name="T1" fmla="*/ 14 h 253"/>
                <a:gd name="T2" fmla="*/ 0 w 324"/>
                <a:gd name="T3" fmla="*/ 20 h 253"/>
                <a:gd name="T4" fmla="*/ 4 w 324"/>
                <a:gd name="T5" fmla="*/ 39 h 253"/>
                <a:gd name="T6" fmla="*/ 16 w 324"/>
                <a:gd name="T7" fmla="*/ 64 h 253"/>
                <a:gd name="T8" fmla="*/ 26 w 324"/>
                <a:gd name="T9" fmla="*/ 71 h 253"/>
                <a:gd name="T10" fmla="*/ 49 w 324"/>
                <a:gd name="T11" fmla="*/ 78 h 253"/>
                <a:gd name="T12" fmla="*/ 59 w 324"/>
                <a:gd name="T13" fmla="*/ 80 h 253"/>
                <a:gd name="T14" fmla="*/ 61 w 324"/>
                <a:gd name="T15" fmla="*/ 89 h 253"/>
                <a:gd name="T16" fmla="*/ 61 w 324"/>
                <a:gd name="T17" fmla="*/ 104 h 253"/>
                <a:gd name="T18" fmla="*/ 85 w 324"/>
                <a:gd name="T19" fmla="*/ 121 h 253"/>
                <a:gd name="T20" fmla="*/ 100 w 324"/>
                <a:gd name="T21" fmla="*/ 126 h 253"/>
                <a:gd name="T22" fmla="*/ 107 w 324"/>
                <a:gd name="T23" fmla="*/ 129 h 253"/>
                <a:gd name="T24" fmla="*/ 127 w 324"/>
                <a:gd name="T25" fmla="*/ 147 h 253"/>
                <a:gd name="T26" fmla="*/ 133 w 324"/>
                <a:gd name="T27" fmla="*/ 143 h 253"/>
                <a:gd name="T28" fmla="*/ 148 w 324"/>
                <a:gd name="T29" fmla="*/ 142 h 253"/>
                <a:gd name="T30" fmla="*/ 164 w 324"/>
                <a:gd name="T31" fmla="*/ 149 h 253"/>
                <a:gd name="T32" fmla="*/ 176 w 324"/>
                <a:gd name="T33" fmla="*/ 146 h 253"/>
                <a:gd name="T34" fmla="*/ 191 w 324"/>
                <a:gd name="T35" fmla="*/ 130 h 253"/>
                <a:gd name="T36" fmla="*/ 204 w 324"/>
                <a:gd name="T37" fmla="*/ 126 h 253"/>
                <a:gd name="T38" fmla="*/ 215 w 324"/>
                <a:gd name="T39" fmla="*/ 129 h 253"/>
                <a:gd name="T40" fmla="*/ 222 w 324"/>
                <a:gd name="T41" fmla="*/ 128 h 253"/>
                <a:gd name="T42" fmla="*/ 224 w 324"/>
                <a:gd name="T43" fmla="*/ 123 h 253"/>
                <a:gd name="T44" fmla="*/ 226 w 324"/>
                <a:gd name="T45" fmla="*/ 94 h 253"/>
                <a:gd name="T46" fmla="*/ 234 w 324"/>
                <a:gd name="T47" fmla="*/ 85 h 253"/>
                <a:gd name="T48" fmla="*/ 234 w 324"/>
                <a:gd name="T49" fmla="*/ 72 h 253"/>
                <a:gd name="T50" fmla="*/ 235 w 324"/>
                <a:gd name="T51" fmla="*/ 68 h 253"/>
                <a:gd name="T52" fmla="*/ 251 w 324"/>
                <a:gd name="T53" fmla="*/ 61 h 253"/>
                <a:gd name="T54" fmla="*/ 264 w 324"/>
                <a:gd name="T55" fmla="*/ 61 h 253"/>
                <a:gd name="T56" fmla="*/ 264 w 324"/>
                <a:gd name="T57" fmla="*/ 47 h 253"/>
                <a:gd name="T58" fmla="*/ 260 w 324"/>
                <a:gd name="T59" fmla="*/ 35 h 253"/>
                <a:gd name="T60" fmla="*/ 251 w 324"/>
                <a:gd name="T61" fmla="*/ 31 h 253"/>
                <a:gd name="T62" fmla="*/ 245 w 324"/>
                <a:gd name="T63" fmla="*/ 32 h 253"/>
                <a:gd name="T64" fmla="*/ 228 w 324"/>
                <a:gd name="T65" fmla="*/ 20 h 253"/>
                <a:gd name="T66" fmla="*/ 218 w 324"/>
                <a:gd name="T67" fmla="*/ 12 h 253"/>
                <a:gd name="T68" fmla="*/ 206 w 324"/>
                <a:gd name="T69" fmla="*/ 12 h 253"/>
                <a:gd name="T70" fmla="*/ 182 w 324"/>
                <a:gd name="T71" fmla="*/ 12 h 253"/>
                <a:gd name="T72" fmla="*/ 178 w 324"/>
                <a:gd name="T73" fmla="*/ 9 h 253"/>
                <a:gd name="T74" fmla="*/ 173 w 324"/>
                <a:gd name="T75" fmla="*/ 2 h 253"/>
                <a:gd name="T76" fmla="*/ 165 w 324"/>
                <a:gd name="T77" fmla="*/ 0 h 253"/>
                <a:gd name="T78" fmla="*/ 144 w 324"/>
                <a:gd name="T79" fmla="*/ 0 h 253"/>
                <a:gd name="T80" fmla="*/ 136 w 324"/>
                <a:gd name="T81" fmla="*/ 7 h 253"/>
                <a:gd name="T82" fmla="*/ 127 w 324"/>
                <a:gd name="T83" fmla="*/ 5 h 253"/>
                <a:gd name="T84" fmla="*/ 115 w 324"/>
                <a:gd name="T85" fmla="*/ 4 h 253"/>
                <a:gd name="T86" fmla="*/ 107 w 324"/>
                <a:gd name="T87" fmla="*/ 4 h 253"/>
                <a:gd name="T88" fmla="*/ 98 w 324"/>
                <a:gd name="T89" fmla="*/ 4 h 253"/>
                <a:gd name="T90" fmla="*/ 91 w 324"/>
                <a:gd name="T91" fmla="*/ 8 h 253"/>
                <a:gd name="T92" fmla="*/ 76 w 324"/>
                <a:gd name="T93" fmla="*/ 4 h 253"/>
                <a:gd name="T94" fmla="*/ 48 w 324"/>
                <a:gd name="T95" fmla="*/ 2 h 253"/>
                <a:gd name="T96" fmla="*/ 42 w 324"/>
                <a:gd name="T97" fmla="*/ 0 h 253"/>
                <a:gd name="T98" fmla="*/ 32 w 324"/>
                <a:gd name="T99" fmla="*/ 4 h 253"/>
                <a:gd name="T100" fmla="*/ 18 w 324"/>
                <a:gd name="T101" fmla="*/ 11 h 253"/>
                <a:gd name="T102" fmla="*/ 2 w 324"/>
                <a:gd name="T103" fmla="*/ 14 h 25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4"/>
                <a:gd name="T157" fmla="*/ 0 h 253"/>
                <a:gd name="T158" fmla="*/ 324 w 324"/>
                <a:gd name="T159" fmla="*/ 253 h 25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4" h="253">
                  <a:moveTo>
                    <a:pt x="2" y="24"/>
                  </a:moveTo>
                  <a:lnTo>
                    <a:pt x="0" y="34"/>
                  </a:lnTo>
                  <a:lnTo>
                    <a:pt x="4" y="65"/>
                  </a:lnTo>
                  <a:lnTo>
                    <a:pt x="20" y="108"/>
                  </a:lnTo>
                  <a:lnTo>
                    <a:pt x="31" y="120"/>
                  </a:lnTo>
                  <a:lnTo>
                    <a:pt x="61" y="131"/>
                  </a:lnTo>
                  <a:lnTo>
                    <a:pt x="72" y="136"/>
                  </a:lnTo>
                  <a:lnTo>
                    <a:pt x="75" y="149"/>
                  </a:lnTo>
                  <a:lnTo>
                    <a:pt x="75" y="174"/>
                  </a:lnTo>
                  <a:lnTo>
                    <a:pt x="104" y="204"/>
                  </a:lnTo>
                  <a:lnTo>
                    <a:pt x="122" y="213"/>
                  </a:lnTo>
                  <a:lnTo>
                    <a:pt x="131" y="217"/>
                  </a:lnTo>
                  <a:lnTo>
                    <a:pt x="156" y="247"/>
                  </a:lnTo>
                  <a:lnTo>
                    <a:pt x="163" y="242"/>
                  </a:lnTo>
                  <a:lnTo>
                    <a:pt x="181" y="240"/>
                  </a:lnTo>
                  <a:lnTo>
                    <a:pt x="200" y="252"/>
                  </a:lnTo>
                  <a:lnTo>
                    <a:pt x="216" y="245"/>
                  </a:lnTo>
                  <a:lnTo>
                    <a:pt x="234" y="220"/>
                  </a:lnTo>
                  <a:lnTo>
                    <a:pt x="250" y="213"/>
                  </a:lnTo>
                  <a:lnTo>
                    <a:pt x="263" y="217"/>
                  </a:lnTo>
                  <a:lnTo>
                    <a:pt x="272" y="215"/>
                  </a:lnTo>
                  <a:lnTo>
                    <a:pt x="275" y="206"/>
                  </a:lnTo>
                  <a:lnTo>
                    <a:pt x="277" y="158"/>
                  </a:lnTo>
                  <a:lnTo>
                    <a:pt x="286" y="145"/>
                  </a:lnTo>
                  <a:lnTo>
                    <a:pt x="286" y="122"/>
                  </a:lnTo>
                  <a:lnTo>
                    <a:pt x="288" y="115"/>
                  </a:lnTo>
                  <a:lnTo>
                    <a:pt x="307" y="102"/>
                  </a:lnTo>
                  <a:lnTo>
                    <a:pt x="323" y="102"/>
                  </a:lnTo>
                  <a:lnTo>
                    <a:pt x="323" y="77"/>
                  </a:lnTo>
                  <a:lnTo>
                    <a:pt x="318" y="59"/>
                  </a:lnTo>
                  <a:lnTo>
                    <a:pt x="307" y="52"/>
                  </a:lnTo>
                  <a:lnTo>
                    <a:pt x="300" y="54"/>
                  </a:lnTo>
                  <a:lnTo>
                    <a:pt x="279" y="34"/>
                  </a:lnTo>
                  <a:lnTo>
                    <a:pt x="266" y="20"/>
                  </a:lnTo>
                  <a:lnTo>
                    <a:pt x="252" y="20"/>
                  </a:lnTo>
                  <a:lnTo>
                    <a:pt x="222" y="20"/>
                  </a:lnTo>
                  <a:lnTo>
                    <a:pt x="218" y="15"/>
                  </a:lnTo>
                  <a:lnTo>
                    <a:pt x="211" y="2"/>
                  </a:lnTo>
                  <a:lnTo>
                    <a:pt x="202" y="0"/>
                  </a:lnTo>
                  <a:lnTo>
                    <a:pt x="177" y="0"/>
                  </a:lnTo>
                  <a:lnTo>
                    <a:pt x="166" y="11"/>
                  </a:lnTo>
                  <a:lnTo>
                    <a:pt x="156" y="9"/>
                  </a:lnTo>
                  <a:lnTo>
                    <a:pt x="141" y="6"/>
                  </a:lnTo>
                  <a:lnTo>
                    <a:pt x="131" y="4"/>
                  </a:lnTo>
                  <a:lnTo>
                    <a:pt x="120" y="6"/>
                  </a:lnTo>
                  <a:lnTo>
                    <a:pt x="111" y="13"/>
                  </a:lnTo>
                  <a:lnTo>
                    <a:pt x="93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0" y="6"/>
                  </a:lnTo>
                  <a:lnTo>
                    <a:pt x="22" y="18"/>
                  </a:lnTo>
                  <a:lnTo>
                    <a:pt x="2" y="24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4067" y="1945"/>
              <a:ext cx="47" cy="36"/>
            </a:xfrm>
            <a:custGeom>
              <a:avLst/>
              <a:gdLst>
                <a:gd name="T0" fmla="*/ 23 w 49"/>
                <a:gd name="T1" fmla="*/ 0 h 40"/>
                <a:gd name="T2" fmla="*/ 6 w 49"/>
                <a:gd name="T3" fmla="*/ 9 h 40"/>
                <a:gd name="T4" fmla="*/ 0 w 49"/>
                <a:gd name="T5" fmla="*/ 13 h 40"/>
                <a:gd name="T6" fmla="*/ 12 w 49"/>
                <a:gd name="T7" fmla="*/ 17 h 40"/>
                <a:gd name="T8" fmla="*/ 21 w 49"/>
                <a:gd name="T9" fmla="*/ 26 h 40"/>
                <a:gd name="T10" fmla="*/ 32 w 49"/>
                <a:gd name="T11" fmla="*/ 20 h 40"/>
                <a:gd name="T12" fmla="*/ 40 w 49"/>
                <a:gd name="T13" fmla="*/ 13 h 40"/>
                <a:gd name="T14" fmla="*/ 33 w 49"/>
                <a:gd name="T15" fmla="*/ 6 h 40"/>
                <a:gd name="T16" fmla="*/ 23 w 49"/>
                <a:gd name="T17" fmla="*/ 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0"/>
                <a:gd name="T29" fmla="*/ 49 w 49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0">
                  <a:moveTo>
                    <a:pt x="27" y="0"/>
                  </a:moveTo>
                  <a:lnTo>
                    <a:pt x="6" y="13"/>
                  </a:lnTo>
                  <a:lnTo>
                    <a:pt x="0" y="21"/>
                  </a:lnTo>
                  <a:lnTo>
                    <a:pt x="13" y="26"/>
                  </a:lnTo>
                  <a:lnTo>
                    <a:pt x="25" y="39"/>
                  </a:lnTo>
                  <a:lnTo>
                    <a:pt x="36" y="30"/>
                  </a:lnTo>
                  <a:lnTo>
                    <a:pt x="48" y="21"/>
                  </a:lnTo>
                  <a:lnTo>
                    <a:pt x="38" y="10"/>
                  </a:lnTo>
                  <a:lnTo>
                    <a:pt x="27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054" y="1986"/>
              <a:ext cx="68" cy="67"/>
            </a:xfrm>
            <a:custGeom>
              <a:avLst/>
              <a:gdLst>
                <a:gd name="T0" fmla="*/ 45 w 73"/>
                <a:gd name="T1" fmla="*/ 0 h 77"/>
                <a:gd name="T2" fmla="*/ 28 w 73"/>
                <a:gd name="T3" fmla="*/ 3 h 77"/>
                <a:gd name="T4" fmla="*/ 20 w 73"/>
                <a:gd name="T5" fmla="*/ 0 h 77"/>
                <a:gd name="T6" fmla="*/ 9 w 73"/>
                <a:gd name="T7" fmla="*/ 10 h 77"/>
                <a:gd name="T8" fmla="*/ 6 w 73"/>
                <a:gd name="T9" fmla="*/ 9 h 77"/>
                <a:gd name="T10" fmla="*/ 0 w 73"/>
                <a:gd name="T11" fmla="*/ 15 h 77"/>
                <a:gd name="T12" fmla="*/ 7 w 73"/>
                <a:gd name="T13" fmla="*/ 20 h 77"/>
                <a:gd name="T14" fmla="*/ 7 w 73"/>
                <a:gd name="T15" fmla="*/ 38 h 77"/>
                <a:gd name="T16" fmla="*/ 11 w 73"/>
                <a:gd name="T17" fmla="*/ 44 h 77"/>
                <a:gd name="T18" fmla="*/ 39 w 73"/>
                <a:gd name="T19" fmla="*/ 20 h 77"/>
                <a:gd name="T20" fmla="*/ 49 w 73"/>
                <a:gd name="T21" fmla="*/ 20 h 77"/>
                <a:gd name="T22" fmla="*/ 54 w 73"/>
                <a:gd name="T23" fmla="*/ 13 h 77"/>
                <a:gd name="T24" fmla="*/ 52 w 73"/>
                <a:gd name="T25" fmla="*/ 10 h 77"/>
                <a:gd name="T26" fmla="*/ 45 w 73"/>
                <a:gd name="T27" fmla="*/ 0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"/>
                <a:gd name="T43" fmla="*/ 0 h 77"/>
                <a:gd name="T44" fmla="*/ 73 w 73"/>
                <a:gd name="T45" fmla="*/ 77 h 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" h="77">
                  <a:moveTo>
                    <a:pt x="60" y="0"/>
                  </a:moveTo>
                  <a:lnTo>
                    <a:pt x="36" y="4"/>
                  </a:lnTo>
                  <a:lnTo>
                    <a:pt x="27" y="0"/>
                  </a:lnTo>
                  <a:lnTo>
                    <a:pt x="13" y="18"/>
                  </a:lnTo>
                  <a:lnTo>
                    <a:pt x="6" y="16"/>
                  </a:lnTo>
                  <a:lnTo>
                    <a:pt x="0" y="27"/>
                  </a:lnTo>
                  <a:lnTo>
                    <a:pt x="9" y="34"/>
                  </a:lnTo>
                  <a:lnTo>
                    <a:pt x="9" y="66"/>
                  </a:lnTo>
                  <a:lnTo>
                    <a:pt x="15" y="76"/>
                  </a:lnTo>
                  <a:lnTo>
                    <a:pt x="51" y="34"/>
                  </a:lnTo>
                  <a:lnTo>
                    <a:pt x="65" y="34"/>
                  </a:lnTo>
                  <a:lnTo>
                    <a:pt x="72" y="23"/>
                  </a:lnTo>
                  <a:lnTo>
                    <a:pt x="69" y="18"/>
                  </a:lnTo>
                  <a:lnTo>
                    <a:pt x="60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4133" y="1882"/>
              <a:ext cx="229" cy="188"/>
            </a:xfrm>
            <a:custGeom>
              <a:avLst/>
              <a:gdLst>
                <a:gd name="T0" fmla="*/ 185 w 242"/>
                <a:gd name="T1" fmla="*/ 119 h 214"/>
                <a:gd name="T2" fmla="*/ 184 w 242"/>
                <a:gd name="T3" fmla="*/ 112 h 214"/>
                <a:gd name="T4" fmla="*/ 191 w 242"/>
                <a:gd name="T5" fmla="*/ 105 h 214"/>
                <a:gd name="T6" fmla="*/ 191 w 242"/>
                <a:gd name="T7" fmla="*/ 96 h 214"/>
                <a:gd name="T8" fmla="*/ 176 w 242"/>
                <a:gd name="T9" fmla="*/ 89 h 214"/>
                <a:gd name="T10" fmla="*/ 172 w 242"/>
                <a:gd name="T11" fmla="*/ 85 h 214"/>
                <a:gd name="T12" fmla="*/ 169 w 242"/>
                <a:gd name="T13" fmla="*/ 73 h 214"/>
                <a:gd name="T14" fmla="*/ 160 w 242"/>
                <a:gd name="T15" fmla="*/ 61 h 214"/>
                <a:gd name="T16" fmla="*/ 152 w 242"/>
                <a:gd name="T17" fmla="*/ 53 h 214"/>
                <a:gd name="T18" fmla="*/ 152 w 242"/>
                <a:gd name="T19" fmla="*/ 47 h 214"/>
                <a:gd name="T20" fmla="*/ 158 w 242"/>
                <a:gd name="T21" fmla="*/ 40 h 214"/>
                <a:gd name="T22" fmla="*/ 178 w 242"/>
                <a:gd name="T23" fmla="*/ 41 h 214"/>
                <a:gd name="T24" fmla="*/ 187 w 242"/>
                <a:gd name="T25" fmla="*/ 35 h 214"/>
                <a:gd name="T26" fmla="*/ 193 w 242"/>
                <a:gd name="T27" fmla="*/ 16 h 214"/>
                <a:gd name="T28" fmla="*/ 191 w 242"/>
                <a:gd name="T29" fmla="*/ 9 h 214"/>
                <a:gd name="T30" fmla="*/ 181 w 242"/>
                <a:gd name="T31" fmla="*/ 8 h 214"/>
                <a:gd name="T32" fmla="*/ 162 w 242"/>
                <a:gd name="T33" fmla="*/ 9 h 214"/>
                <a:gd name="T34" fmla="*/ 138 w 242"/>
                <a:gd name="T35" fmla="*/ 9 h 214"/>
                <a:gd name="T36" fmla="*/ 118 w 242"/>
                <a:gd name="T37" fmla="*/ 4 h 214"/>
                <a:gd name="T38" fmla="*/ 105 w 242"/>
                <a:gd name="T39" fmla="*/ 2 h 214"/>
                <a:gd name="T40" fmla="*/ 92 w 242"/>
                <a:gd name="T41" fmla="*/ 0 h 214"/>
                <a:gd name="T42" fmla="*/ 82 w 242"/>
                <a:gd name="T43" fmla="*/ 11 h 214"/>
                <a:gd name="T44" fmla="*/ 69 w 242"/>
                <a:gd name="T45" fmla="*/ 18 h 214"/>
                <a:gd name="T46" fmla="*/ 49 w 242"/>
                <a:gd name="T47" fmla="*/ 17 h 214"/>
                <a:gd name="T48" fmla="*/ 37 w 242"/>
                <a:gd name="T49" fmla="*/ 22 h 214"/>
                <a:gd name="T50" fmla="*/ 18 w 242"/>
                <a:gd name="T51" fmla="*/ 36 h 214"/>
                <a:gd name="T52" fmla="*/ 4 w 242"/>
                <a:gd name="T53" fmla="*/ 47 h 214"/>
                <a:gd name="T54" fmla="*/ 0 w 242"/>
                <a:gd name="T55" fmla="*/ 52 h 214"/>
                <a:gd name="T56" fmla="*/ 9 w 242"/>
                <a:gd name="T57" fmla="*/ 63 h 214"/>
                <a:gd name="T58" fmla="*/ 18 w 242"/>
                <a:gd name="T59" fmla="*/ 78 h 214"/>
                <a:gd name="T60" fmla="*/ 26 w 242"/>
                <a:gd name="T61" fmla="*/ 86 h 214"/>
                <a:gd name="T62" fmla="*/ 37 w 242"/>
                <a:gd name="T63" fmla="*/ 83 h 214"/>
                <a:gd name="T64" fmla="*/ 55 w 242"/>
                <a:gd name="T65" fmla="*/ 79 h 214"/>
                <a:gd name="T66" fmla="*/ 53 w 242"/>
                <a:gd name="T67" fmla="*/ 90 h 214"/>
                <a:gd name="T68" fmla="*/ 47 w 242"/>
                <a:gd name="T69" fmla="*/ 105 h 214"/>
                <a:gd name="T70" fmla="*/ 49 w 242"/>
                <a:gd name="T71" fmla="*/ 108 h 214"/>
                <a:gd name="T72" fmla="*/ 56 w 242"/>
                <a:gd name="T73" fmla="*/ 108 h 214"/>
                <a:gd name="T74" fmla="*/ 69 w 242"/>
                <a:gd name="T75" fmla="*/ 105 h 214"/>
                <a:gd name="T76" fmla="*/ 92 w 242"/>
                <a:gd name="T77" fmla="*/ 108 h 214"/>
                <a:gd name="T78" fmla="*/ 100 w 242"/>
                <a:gd name="T79" fmla="*/ 114 h 214"/>
                <a:gd name="T80" fmla="*/ 115 w 242"/>
                <a:gd name="T81" fmla="*/ 119 h 214"/>
                <a:gd name="T82" fmla="*/ 127 w 242"/>
                <a:gd name="T83" fmla="*/ 127 h 214"/>
                <a:gd name="T84" fmla="*/ 134 w 242"/>
                <a:gd name="T85" fmla="*/ 125 h 214"/>
                <a:gd name="T86" fmla="*/ 150 w 242"/>
                <a:gd name="T87" fmla="*/ 119 h 214"/>
                <a:gd name="T88" fmla="*/ 166 w 242"/>
                <a:gd name="T89" fmla="*/ 119 h 214"/>
                <a:gd name="T90" fmla="*/ 185 w 242"/>
                <a:gd name="T91" fmla="*/ 119 h 2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2"/>
                <a:gd name="T139" fmla="*/ 0 h 214"/>
                <a:gd name="T140" fmla="*/ 242 w 242"/>
                <a:gd name="T141" fmla="*/ 214 h 21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2" h="214">
                  <a:moveTo>
                    <a:pt x="231" y="201"/>
                  </a:moveTo>
                  <a:lnTo>
                    <a:pt x="229" y="188"/>
                  </a:lnTo>
                  <a:lnTo>
                    <a:pt x="238" y="176"/>
                  </a:lnTo>
                  <a:lnTo>
                    <a:pt x="238" y="160"/>
                  </a:lnTo>
                  <a:lnTo>
                    <a:pt x="220" y="149"/>
                  </a:lnTo>
                  <a:lnTo>
                    <a:pt x="215" y="142"/>
                  </a:lnTo>
                  <a:lnTo>
                    <a:pt x="211" y="122"/>
                  </a:lnTo>
                  <a:lnTo>
                    <a:pt x="200" y="104"/>
                  </a:lnTo>
                  <a:lnTo>
                    <a:pt x="190" y="88"/>
                  </a:lnTo>
                  <a:lnTo>
                    <a:pt x="190" y="77"/>
                  </a:lnTo>
                  <a:lnTo>
                    <a:pt x="197" y="67"/>
                  </a:lnTo>
                  <a:lnTo>
                    <a:pt x="222" y="70"/>
                  </a:lnTo>
                  <a:lnTo>
                    <a:pt x="234" y="58"/>
                  </a:lnTo>
                  <a:lnTo>
                    <a:pt x="241" y="27"/>
                  </a:lnTo>
                  <a:lnTo>
                    <a:pt x="238" y="15"/>
                  </a:lnTo>
                  <a:lnTo>
                    <a:pt x="225" y="13"/>
                  </a:lnTo>
                  <a:lnTo>
                    <a:pt x="202" y="15"/>
                  </a:lnTo>
                  <a:lnTo>
                    <a:pt x="172" y="15"/>
                  </a:lnTo>
                  <a:lnTo>
                    <a:pt x="147" y="6"/>
                  </a:lnTo>
                  <a:lnTo>
                    <a:pt x="131" y="2"/>
                  </a:lnTo>
                  <a:lnTo>
                    <a:pt x="115" y="0"/>
                  </a:lnTo>
                  <a:lnTo>
                    <a:pt x="102" y="18"/>
                  </a:lnTo>
                  <a:lnTo>
                    <a:pt x="86" y="31"/>
                  </a:lnTo>
                  <a:lnTo>
                    <a:pt x="61" y="29"/>
                  </a:lnTo>
                  <a:lnTo>
                    <a:pt x="45" y="38"/>
                  </a:lnTo>
                  <a:lnTo>
                    <a:pt x="22" y="61"/>
                  </a:lnTo>
                  <a:lnTo>
                    <a:pt x="4" y="77"/>
                  </a:lnTo>
                  <a:lnTo>
                    <a:pt x="0" y="86"/>
                  </a:lnTo>
                  <a:lnTo>
                    <a:pt x="11" y="106"/>
                  </a:lnTo>
                  <a:lnTo>
                    <a:pt x="22" y="131"/>
                  </a:lnTo>
                  <a:lnTo>
                    <a:pt x="34" y="145"/>
                  </a:lnTo>
                  <a:lnTo>
                    <a:pt x="45" y="140"/>
                  </a:lnTo>
                  <a:lnTo>
                    <a:pt x="68" y="133"/>
                  </a:lnTo>
                  <a:lnTo>
                    <a:pt x="65" y="151"/>
                  </a:lnTo>
                  <a:lnTo>
                    <a:pt x="59" y="176"/>
                  </a:lnTo>
                  <a:lnTo>
                    <a:pt x="61" y="181"/>
                  </a:lnTo>
                  <a:lnTo>
                    <a:pt x="70" y="181"/>
                  </a:lnTo>
                  <a:lnTo>
                    <a:pt x="86" y="176"/>
                  </a:lnTo>
                  <a:lnTo>
                    <a:pt x="115" y="181"/>
                  </a:lnTo>
                  <a:lnTo>
                    <a:pt x="125" y="192"/>
                  </a:lnTo>
                  <a:lnTo>
                    <a:pt x="143" y="199"/>
                  </a:lnTo>
                  <a:lnTo>
                    <a:pt x="159" y="213"/>
                  </a:lnTo>
                  <a:lnTo>
                    <a:pt x="168" y="210"/>
                  </a:lnTo>
                  <a:lnTo>
                    <a:pt x="188" y="201"/>
                  </a:lnTo>
                  <a:lnTo>
                    <a:pt x="206" y="199"/>
                  </a:lnTo>
                  <a:lnTo>
                    <a:pt x="231" y="201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959" y="1827"/>
              <a:ext cx="34" cy="32"/>
            </a:xfrm>
            <a:custGeom>
              <a:avLst/>
              <a:gdLst>
                <a:gd name="T0" fmla="*/ 24 w 36"/>
                <a:gd name="T1" fmla="*/ 0 h 37"/>
                <a:gd name="T2" fmla="*/ 13 w 36"/>
                <a:gd name="T3" fmla="*/ 4 h 37"/>
                <a:gd name="T4" fmla="*/ 0 w 36"/>
                <a:gd name="T5" fmla="*/ 12 h 37"/>
                <a:gd name="T6" fmla="*/ 2 w 36"/>
                <a:gd name="T7" fmla="*/ 20 h 37"/>
                <a:gd name="T8" fmla="*/ 9 w 36"/>
                <a:gd name="T9" fmla="*/ 20 h 37"/>
                <a:gd name="T10" fmla="*/ 27 w 36"/>
                <a:gd name="T11" fmla="*/ 9 h 37"/>
                <a:gd name="T12" fmla="*/ 24 w 36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7"/>
                <a:gd name="T23" fmla="*/ 36 w 36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7">
                  <a:moveTo>
                    <a:pt x="30" y="0"/>
                  </a:moveTo>
                  <a:lnTo>
                    <a:pt x="17" y="8"/>
                  </a:lnTo>
                  <a:lnTo>
                    <a:pt x="0" y="22"/>
                  </a:lnTo>
                  <a:lnTo>
                    <a:pt x="2" y="36"/>
                  </a:lnTo>
                  <a:lnTo>
                    <a:pt x="12" y="36"/>
                  </a:lnTo>
                  <a:lnTo>
                    <a:pt x="35" y="16"/>
                  </a:lnTo>
                  <a:lnTo>
                    <a:pt x="30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3988" y="991"/>
              <a:ext cx="468" cy="890"/>
            </a:xfrm>
            <a:custGeom>
              <a:avLst/>
              <a:gdLst>
                <a:gd name="T0" fmla="*/ 110 w 491"/>
                <a:gd name="T1" fmla="*/ 580 h 1014"/>
                <a:gd name="T2" fmla="*/ 86 w 491"/>
                <a:gd name="T3" fmla="*/ 565 h 1014"/>
                <a:gd name="T4" fmla="*/ 53 w 491"/>
                <a:gd name="T5" fmla="*/ 562 h 1014"/>
                <a:gd name="T6" fmla="*/ 53 w 491"/>
                <a:gd name="T7" fmla="*/ 514 h 1014"/>
                <a:gd name="T8" fmla="*/ 41 w 491"/>
                <a:gd name="T9" fmla="*/ 483 h 1014"/>
                <a:gd name="T10" fmla="*/ 37 w 491"/>
                <a:gd name="T11" fmla="*/ 458 h 1014"/>
                <a:gd name="T12" fmla="*/ 29 w 491"/>
                <a:gd name="T13" fmla="*/ 434 h 1014"/>
                <a:gd name="T14" fmla="*/ 48 w 491"/>
                <a:gd name="T15" fmla="*/ 413 h 1014"/>
                <a:gd name="T16" fmla="*/ 58 w 491"/>
                <a:gd name="T17" fmla="*/ 394 h 1014"/>
                <a:gd name="T18" fmla="*/ 99 w 491"/>
                <a:gd name="T19" fmla="*/ 369 h 1014"/>
                <a:gd name="T20" fmla="*/ 127 w 491"/>
                <a:gd name="T21" fmla="*/ 340 h 1014"/>
                <a:gd name="T22" fmla="*/ 148 w 491"/>
                <a:gd name="T23" fmla="*/ 315 h 1014"/>
                <a:gd name="T24" fmla="*/ 165 w 491"/>
                <a:gd name="T25" fmla="*/ 298 h 1014"/>
                <a:gd name="T26" fmla="*/ 166 w 491"/>
                <a:gd name="T27" fmla="*/ 280 h 1014"/>
                <a:gd name="T28" fmla="*/ 161 w 491"/>
                <a:gd name="T29" fmla="*/ 264 h 1014"/>
                <a:gd name="T30" fmla="*/ 140 w 491"/>
                <a:gd name="T31" fmla="*/ 255 h 1014"/>
                <a:gd name="T32" fmla="*/ 110 w 491"/>
                <a:gd name="T33" fmla="*/ 209 h 1014"/>
                <a:gd name="T34" fmla="*/ 112 w 491"/>
                <a:gd name="T35" fmla="*/ 169 h 1014"/>
                <a:gd name="T36" fmla="*/ 99 w 491"/>
                <a:gd name="T37" fmla="*/ 130 h 1014"/>
                <a:gd name="T38" fmla="*/ 74 w 491"/>
                <a:gd name="T39" fmla="*/ 104 h 1014"/>
                <a:gd name="T40" fmla="*/ 29 w 491"/>
                <a:gd name="T41" fmla="*/ 85 h 1014"/>
                <a:gd name="T42" fmla="*/ 10 w 491"/>
                <a:gd name="T43" fmla="*/ 66 h 1014"/>
                <a:gd name="T44" fmla="*/ 14 w 491"/>
                <a:gd name="T45" fmla="*/ 51 h 1014"/>
                <a:gd name="T46" fmla="*/ 45 w 491"/>
                <a:gd name="T47" fmla="*/ 63 h 1014"/>
                <a:gd name="T48" fmla="*/ 99 w 491"/>
                <a:gd name="T49" fmla="*/ 74 h 1014"/>
                <a:gd name="T50" fmla="*/ 120 w 491"/>
                <a:gd name="T51" fmla="*/ 83 h 1014"/>
                <a:gd name="T52" fmla="*/ 148 w 491"/>
                <a:gd name="T53" fmla="*/ 66 h 1014"/>
                <a:gd name="T54" fmla="*/ 165 w 491"/>
                <a:gd name="T55" fmla="*/ 51 h 1014"/>
                <a:gd name="T56" fmla="*/ 161 w 491"/>
                <a:gd name="T57" fmla="*/ 24 h 1014"/>
                <a:gd name="T58" fmla="*/ 189 w 491"/>
                <a:gd name="T59" fmla="*/ 12 h 1014"/>
                <a:gd name="T60" fmla="*/ 224 w 491"/>
                <a:gd name="T61" fmla="*/ 17 h 1014"/>
                <a:gd name="T62" fmla="*/ 224 w 491"/>
                <a:gd name="T63" fmla="*/ 39 h 1014"/>
                <a:gd name="T64" fmla="*/ 194 w 491"/>
                <a:gd name="T65" fmla="*/ 61 h 1014"/>
                <a:gd name="T66" fmla="*/ 228 w 491"/>
                <a:gd name="T67" fmla="*/ 56 h 1014"/>
                <a:gd name="T68" fmla="*/ 232 w 491"/>
                <a:gd name="T69" fmla="*/ 20 h 1014"/>
                <a:gd name="T70" fmla="*/ 253 w 491"/>
                <a:gd name="T71" fmla="*/ 41 h 1014"/>
                <a:gd name="T72" fmla="*/ 247 w 491"/>
                <a:gd name="T73" fmla="*/ 76 h 1014"/>
                <a:gd name="T74" fmla="*/ 273 w 491"/>
                <a:gd name="T75" fmla="*/ 104 h 1014"/>
                <a:gd name="T76" fmla="*/ 290 w 491"/>
                <a:gd name="T77" fmla="*/ 133 h 1014"/>
                <a:gd name="T78" fmla="*/ 294 w 491"/>
                <a:gd name="T79" fmla="*/ 175 h 1014"/>
                <a:gd name="T80" fmla="*/ 322 w 491"/>
                <a:gd name="T81" fmla="*/ 233 h 1014"/>
                <a:gd name="T82" fmla="*/ 331 w 491"/>
                <a:gd name="T83" fmla="*/ 298 h 1014"/>
                <a:gd name="T84" fmla="*/ 345 w 491"/>
                <a:gd name="T85" fmla="*/ 345 h 1014"/>
                <a:gd name="T86" fmla="*/ 385 w 491"/>
                <a:gd name="T87" fmla="*/ 376 h 1014"/>
                <a:gd name="T88" fmla="*/ 404 w 491"/>
                <a:gd name="T89" fmla="*/ 400 h 1014"/>
                <a:gd name="T90" fmla="*/ 383 w 491"/>
                <a:gd name="T91" fmla="*/ 453 h 1014"/>
                <a:gd name="T92" fmla="*/ 373 w 491"/>
                <a:gd name="T93" fmla="*/ 479 h 1014"/>
                <a:gd name="T94" fmla="*/ 352 w 491"/>
                <a:gd name="T95" fmla="*/ 495 h 1014"/>
                <a:gd name="T96" fmla="*/ 301 w 491"/>
                <a:gd name="T97" fmla="*/ 532 h 1014"/>
                <a:gd name="T98" fmla="*/ 276 w 491"/>
                <a:gd name="T99" fmla="*/ 549 h 1014"/>
                <a:gd name="T100" fmla="*/ 247 w 491"/>
                <a:gd name="T101" fmla="*/ 559 h 1014"/>
                <a:gd name="T102" fmla="*/ 198 w 491"/>
                <a:gd name="T103" fmla="*/ 569 h 1014"/>
                <a:gd name="T104" fmla="*/ 151 w 491"/>
                <a:gd name="T105" fmla="*/ 583 h 1014"/>
                <a:gd name="T106" fmla="*/ 112 w 491"/>
                <a:gd name="T107" fmla="*/ 601 h 10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1"/>
                <a:gd name="T163" fmla="*/ 0 h 1014"/>
                <a:gd name="T164" fmla="*/ 491 w 491"/>
                <a:gd name="T165" fmla="*/ 1014 h 10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1" h="1014">
                  <a:moveTo>
                    <a:pt x="136" y="1013"/>
                  </a:moveTo>
                  <a:lnTo>
                    <a:pt x="133" y="978"/>
                  </a:lnTo>
                  <a:lnTo>
                    <a:pt x="115" y="963"/>
                  </a:lnTo>
                  <a:lnTo>
                    <a:pt x="104" y="953"/>
                  </a:lnTo>
                  <a:lnTo>
                    <a:pt x="83" y="947"/>
                  </a:lnTo>
                  <a:lnTo>
                    <a:pt x="65" y="947"/>
                  </a:lnTo>
                  <a:lnTo>
                    <a:pt x="58" y="928"/>
                  </a:lnTo>
                  <a:lnTo>
                    <a:pt x="65" y="867"/>
                  </a:lnTo>
                  <a:lnTo>
                    <a:pt x="63" y="831"/>
                  </a:lnTo>
                  <a:lnTo>
                    <a:pt x="49" y="813"/>
                  </a:lnTo>
                  <a:lnTo>
                    <a:pt x="40" y="806"/>
                  </a:lnTo>
                  <a:lnTo>
                    <a:pt x="45" y="772"/>
                  </a:lnTo>
                  <a:lnTo>
                    <a:pt x="40" y="751"/>
                  </a:lnTo>
                  <a:lnTo>
                    <a:pt x="34" y="733"/>
                  </a:lnTo>
                  <a:lnTo>
                    <a:pt x="45" y="697"/>
                  </a:lnTo>
                  <a:lnTo>
                    <a:pt x="58" y="697"/>
                  </a:lnTo>
                  <a:lnTo>
                    <a:pt x="65" y="690"/>
                  </a:lnTo>
                  <a:lnTo>
                    <a:pt x="70" y="663"/>
                  </a:lnTo>
                  <a:lnTo>
                    <a:pt x="95" y="642"/>
                  </a:lnTo>
                  <a:lnTo>
                    <a:pt x="120" y="622"/>
                  </a:lnTo>
                  <a:lnTo>
                    <a:pt x="124" y="597"/>
                  </a:lnTo>
                  <a:lnTo>
                    <a:pt x="154" y="572"/>
                  </a:lnTo>
                  <a:lnTo>
                    <a:pt x="183" y="542"/>
                  </a:lnTo>
                  <a:lnTo>
                    <a:pt x="179" y="531"/>
                  </a:lnTo>
                  <a:lnTo>
                    <a:pt x="179" y="515"/>
                  </a:lnTo>
                  <a:lnTo>
                    <a:pt x="199" y="501"/>
                  </a:lnTo>
                  <a:lnTo>
                    <a:pt x="206" y="497"/>
                  </a:lnTo>
                  <a:lnTo>
                    <a:pt x="201" y="472"/>
                  </a:lnTo>
                  <a:lnTo>
                    <a:pt x="201" y="449"/>
                  </a:lnTo>
                  <a:lnTo>
                    <a:pt x="195" y="445"/>
                  </a:lnTo>
                  <a:lnTo>
                    <a:pt x="183" y="449"/>
                  </a:lnTo>
                  <a:lnTo>
                    <a:pt x="170" y="431"/>
                  </a:lnTo>
                  <a:lnTo>
                    <a:pt x="158" y="386"/>
                  </a:lnTo>
                  <a:lnTo>
                    <a:pt x="133" y="352"/>
                  </a:lnTo>
                  <a:lnTo>
                    <a:pt x="140" y="306"/>
                  </a:lnTo>
                  <a:lnTo>
                    <a:pt x="136" y="286"/>
                  </a:lnTo>
                  <a:lnTo>
                    <a:pt x="108" y="256"/>
                  </a:lnTo>
                  <a:lnTo>
                    <a:pt x="120" y="220"/>
                  </a:lnTo>
                  <a:lnTo>
                    <a:pt x="111" y="199"/>
                  </a:lnTo>
                  <a:lnTo>
                    <a:pt x="90" y="177"/>
                  </a:lnTo>
                  <a:lnTo>
                    <a:pt x="79" y="190"/>
                  </a:lnTo>
                  <a:lnTo>
                    <a:pt x="34" y="145"/>
                  </a:lnTo>
                  <a:lnTo>
                    <a:pt x="22" y="129"/>
                  </a:lnTo>
                  <a:lnTo>
                    <a:pt x="13" y="111"/>
                  </a:lnTo>
                  <a:lnTo>
                    <a:pt x="0" y="104"/>
                  </a:lnTo>
                  <a:lnTo>
                    <a:pt x="18" y="86"/>
                  </a:lnTo>
                  <a:lnTo>
                    <a:pt x="40" y="86"/>
                  </a:lnTo>
                  <a:lnTo>
                    <a:pt x="54" y="106"/>
                  </a:lnTo>
                  <a:lnTo>
                    <a:pt x="88" y="145"/>
                  </a:lnTo>
                  <a:lnTo>
                    <a:pt x="120" y="124"/>
                  </a:lnTo>
                  <a:lnTo>
                    <a:pt x="140" y="129"/>
                  </a:lnTo>
                  <a:lnTo>
                    <a:pt x="145" y="140"/>
                  </a:lnTo>
                  <a:lnTo>
                    <a:pt x="170" y="145"/>
                  </a:lnTo>
                  <a:lnTo>
                    <a:pt x="179" y="111"/>
                  </a:lnTo>
                  <a:lnTo>
                    <a:pt x="190" y="99"/>
                  </a:lnTo>
                  <a:lnTo>
                    <a:pt x="199" y="86"/>
                  </a:lnTo>
                  <a:lnTo>
                    <a:pt x="199" y="74"/>
                  </a:lnTo>
                  <a:lnTo>
                    <a:pt x="195" y="40"/>
                  </a:lnTo>
                  <a:lnTo>
                    <a:pt x="215" y="20"/>
                  </a:lnTo>
                  <a:lnTo>
                    <a:pt x="229" y="20"/>
                  </a:lnTo>
                  <a:lnTo>
                    <a:pt x="249" y="0"/>
                  </a:lnTo>
                  <a:lnTo>
                    <a:pt x="272" y="29"/>
                  </a:lnTo>
                  <a:lnTo>
                    <a:pt x="281" y="40"/>
                  </a:lnTo>
                  <a:lnTo>
                    <a:pt x="272" y="65"/>
                  </a:lnTo>
                  <a:lnTo>
                    <a:pt x="254" y="81"/>
                  </a:lnTo>
                  <a:lnTo>
                    <a:pt x="235" y="104"/>
                  </a:lnTo>
                  <a:lnTo>
                    <a:pt x="240" y="124"/>
                  </a:lnTo>
                  <a:lnTo>
                    <a:pt x="276" y="95"/>
                  </a:lnTo>
                  <a:lnTo>
                    <a:pt x="276" y="70"/>
                  </a:lnTo>
                  <a:lnTo>
                    <a:pt x="281" y="34"/>
                  </a:lnTo>
                  <a:lnTo>
                    <a:pt x="294" y="24"/>
                  </a:lnTo>
                  <a:lnTo>
                    <a:pt x="306" y="70"/>
                  </a:lnTo>
                  <a:lnTo>
                    <a:pt x="306" y="111"/>
                  </a:lnTo>
                  <a:lnTo>
                    <a:pt x="299" y="129"/>
                  </a:lnTo>
                  <a:lnTo>
                    <a:pt x="299" y="154"/>
                  </a:lnTo>
                  <a:lnTo>
                    <a:pt x="331" y="177"/>
                  </a:lnTo>
                  <a:lnTo>
                    <a:pt x="331" y="195"/>
                  </a:lnTo>
                  <a:lnTo>
                    <a:pt x="351" y="224"/>
                  </a:lnTo>
                  <a:lnTo>
                    <a:pt x="360" y="245"/>
                  </a:lnTo>
                  <a:lnTo>
                    <a:pt x="356" y="295"/>
                  </a:lnTo>
                  <a:lnTo>
                    <a:pt x="369" y="349"/>
                  </a:lnTo>
                  <a:lnTo>
                    <a:pt x="390" y="392"/>
                  </a:lnTo>
                  <a:lnTo>
                    <a:pt x="385" y="461"/>
                  </a:lnTo>
                  <a:lnTo>
                    <a:pt x="401" y="501"/>
                  </a:lnTo>
                  <a:lnTo>
                    <a:pt x="410" y="520"/>
                  </a:lnTo>
                  <a:lnTo>
                    <a:pt x="419" y="581"/>
                  </a:lnTo>
                  <a:lnTo>
                    <a:pt x="426" y="606"/>
                  </a:lnTo>
                  <a:lnTo>
                    <a:pt x="467" y="633"/>
                  </a:lnTo>
                  <a:lnTo>
                    <a:pt x="490" y="660"/>
                  </a:lnTo>
                  <a:lnTo>
                    <a:pt x="490" y="676"/>
                  </a:lnTo>
                  <a:lnTo>
                    <a:pt x="471" y="756"/>
                  </a:lnTo>
                  <a:lnTo>
                    <a:pt x="465" y="763"/>
                  </a:lnTo>
                  <a:lnTo>
                    <a:pt x="471" y="779"/>
                  </a:lnTo>
                  <a:lnTo>
                    <a:pt x="451" y="808"/>
                  </a:lnTo>
                  <a:lnTo>
                    <a:pt x="426" y="822"/>
                  </a:lnTo>
                  <a:lnTo>
                    <a:pt x="426" y="835"/>
                  </a:lnTo>
                  <a:lnTo>
                    <a:pt x="390" y="883"/>
                  </a:lnTo>
                  <a:lnTo>
                    <a:pt x="365" y="897"/>
                  </a:lnTo>
                  <a:lnTo>
                    <a:pt x="360" y="924"/>
                  </a:lnTo>
                  <a:lnTo>
                    <a:pt x="335" y="924"/>
                  </a:lnTo>
                  <a:lnTo>
                    <a:pt x="324" y="933"/>
                  </a:lnTo>
                  <a:lnTo>
                    <a:pt x="299" y="942"/>
                  </a:lnTo>
                  <a:lnTo>
                    <a:pt x="265" y="938"/>
                  </a:lnTo>
                  <a:lnTo>
                    <a:pt x="240" y="958"/>
                  </a:lnTo>
                  <a:lnTo>
                    <a:pt x="210" y="976"/>
                  </a:lnTo>
                  <a:lnTo>
                    <a:pt x="183" y="983"/>
                  </a:lnTo>
                  <a:lnTo>
                    <a:pt x="161" y="999"/>
                  </a:lnTo>
                  <a:lnTo>
                    <a:pt x="136" y="1013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3490" y="2639"/>
              <a:ext cx="660" cy="285"/>
            </a:xfrm>
            <a:custGeom>
              <a:avLst/>
              <a:gdLst>
                <a:gd name="T0" fmla="*/ 89 w 694"/>
                <a:gd name="T1" fmla="*/ 135 h 324"/>
                <a:gd name="T2" fmla="*/ 32 w 694"/>
                <a:gd name="T3" fmla="*/ 100 h 324"/>
                <a:gd name="T4" fmla="*/ 10 w 694"/>
                <a:gd name="T5" fmla="*/ 82 h 324"/>
                <a:gd name="T6" fmla="*/ 6 w 694"/>
                <a:gd name="T7" fmla="*/ 55 h 324"/>
                <a:gd name="T8" fmla="*/ 4 w 694"/>
                <a:gd name="T9" fmla="*/ 39 h 324"/>
                <a:gd name="T10" fmla="*/ 43 w 694"/>
                <a:gd name="T11" fmla="*/ 35 h 324"/>
                <a:gd name="T12" fmla="*/ 132 w 694"/>
                <a:gd name="T13" fmla="*/ 0 h 324"/>
                <a:gd name="T14" fmla="*/ 158 w 694"/>
                <a:gd name="T15" fmla="*/ 4 h 324"/>
                <a:gd name="T16" fmla="*/ 182 w 694"/>
                <a:gd name="T17" fmla="*/ 9 h 324"/>
                <a:gd name="T18" fmla="*/ 208 w 694"/>
                <a:gd name="T19" fmla="*/ 35 h 324"/>
                <a:gd name="T20" fmla="*/ 220 w 694"/>
                <a:gd name="T21" fmla="*/ 54 h 324"/>
                <a:gd name="T22" fmla="*/ 232 w 694"/>
                <a:gd name="T23" fmla="*/ 54 h 324"/>
                <a:gd name="T24" fmla="*/ 258 w 694"/>
                <a:gd name="T25" fmla="*/ 47 h 324"/>
                <a:gd name="T26" fmla="*/ 288 w 694"/>
                <a:gd name="T27" fmla="*/ 67 h 324"/>
                <a:gd name="T28" fmla="*/ 324 w 694"/>
                <a:gd name="T29" fmla="*/ 80 h 324"/>
                <a:gd name="T30" fmla="*/ 359 w 694"/>
                <a:gd name="T31" fmla="*/ 77 h 324"/>
                <a:gd name="T32" fmla="*/ 384 w 694"/>
                <a:gd name="T33" fmla="*/ 95 h 324"/>
                <a:gd name="T34" fmla="*/ 407 w 694"/>
                <a:gd name="T35" fmla="*/ 91 h 324"/>
                <a:gd name="T36" fmla="*/ 446 w 694"/>
                <a:gd name="T37" fmla="*/ 113 h 324"/>
                <a:gd name="T38" fmla="*/ 462 w 694"/>
                <a:gd name="T39" fmla="*/ 106 h 324"/>
                <a:gd name="T40" fmla="*/ 501 w 694"/>
                <a:gd name="T41" fmla="*/ 111 h 324"/>
                <a:gd name="T42" fmla="*/ 567 w 694"/>
                <a:gd name="T43" fmla="*/ 121 h 324"/>
                <a:gd name="T44" fmla="*/ 536 w 694"/>
                <a:gd name="T45" fmla="*/ 145 h 324"/>
                <a:gd name="T46" fmla="*/ 535 w 694"/>
                <a:gd name="T47" fmla="*/ 161 h 324"/>
                <a:gd name="T48" fmla="*/ 508 w 694"/>
                <a:gd name="T49" fmla="*/ 151 h 324"/>
                <a:gd name="T50" fmla="*/ 456 w 694"/>
                <a:gd name="T51" fmla="*/ 157 h 324"/>
                <a:gd name="T52" fmla="*/ 438 w 694"/>
                <a:gd name="T53" fmla="*/ 172 h 324"/>
                <a:gd name="T54" fmla="*/ 409 w 694"/>
                <a:gd name="T55" fmla="*/ 179 h 324"/>
                <a:gd name="T56" fmla="*/ 386 w 694"/>
                <a:gd name="T57" fmla="*/ 172 h 324"/>
                <a:gd name="T58" fmla="*/ 332 w 694"/>
                <a:gd name="T59" fmla="*/ 191 h 324"/>
                <a:gd name="T60" fmla="*/ 288 w 694"/>
                <a:gd name="T61" fmla="*/ 191 h 324"/>
                <a:gd name="T62" fmla="*/ 267 w 694"/>
                <a:gd name="T63" fmla="*/ 182 h 324"/>
                <a:gd name="T64" fmla="*/ 253 w 694"/>
                <a:gd name="T65" fmla="*/ 174 h 324"/>
                <a:gd name="T66" fmla="*/ 243 w 694"/>
                <a:gd name="T67" fmla="*/ 161 h 324"/>
                <a:gd name="T68" fmla="*/ 220 w 694"/>
                <a:gd name="T69" fmla="*/ 137 h 324"/>
                <a:gd name="T70" fmla="*/ 192 w 694"/>
                <a:gd name="T71" fmla="*/ 145 h 324"/>
                <a:gd name="T72" fmla="*/ 148 w 694"/>
                <a:gd name="T73" fmla="*/ 133 h 324"/>
                <a:gd name="T74" fmla="*/ 132 w 694"/>
                <a:gd name="T75" fmla="*/ 144 h 324"/>
                <a:gd name="T76" fmla="*/ 104 w 694"/>
                <a:gd name="T77" fmla="*/ 145 h 3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94"/>
                <a:gd name="T118" fmla="*/ 0 h 324"/>
                <a:gd name="T119" fmla="*/ 694 w 694"/>
                <a:gd name="T120" fmla="*/ 324 h 3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94" h="324">
                  <a:moveTo>
                    <a:pt x="111" y="238"/>
                  </a:moveTo>
                  <a:lnTo>
                    <a:pt x="109" y="225"/>
                  </a:lnTo>
                  <a:lnTo>
                    <a:pt x="93" y="216"/>
                  </a:lnTo>
                  <a:lnTo>
                    <a:pt x="40" y="168"/>
                  </a:lnTo>
                  <a:lnTo>
                    <a:pt x="38" y="141"/>
                  </a:lnTo>
                  <a:lnTo>
                    <a:pt x="13" y="138"/>
                  </a:lnTo>
                  <a:lnTo>
                    <a:pt x="15" y="116"/>
                  </a:lnTo>
                  <a:lnTo>
                    <a:pt x="6" y="93"/>
                  </a:lnTo>
                  <a:lnTo>
                    <a:pt x="0" y="79"/>
                  </a:lnTo>
                  <a:lnTo>
                    <a:pt x="4" y="65"/>
                  </a:lnTo>
                  <a:lnTo>
                    <a:pt x="22" y="65"/>
                  </a:lnTo>
                  <a:lnTo>
                    <a:pt x="52" y="59"/>
                  </a:lnTo>
                  <a:lnTo>
                    <a:pt x="143" y="13"/>
                  </a:lnTo>
                  <a:lnTo>
                    <a:pt x="161" y="0"/>
                  </a:lnTo>
                  <a:lnTo>
                    <a:pt x="172" y="15"/>
                  </a:lnTo>
                  <a:lnTo>
                    <a:pt x="193" y="6"/>
                  </a:lnTo>
                  <a:lnTo>
                    <a:pt x="211" y="9"/>
                  </a:lnTo>
                  <a:lnTo>
                    <a:pt x="222" y="15"/>
                  </a:lnTo>
                  <a:lnTo>
                    <a:pt x="222" y="38"/>
                  </a:lnTo>
                  <a:lnTo>
                    <a:pt x="254" y="59"/>
                  </a:lnTo>
                  <a:lnTo>
                    <a:pt x="256" y="72"/>
                  </a:lnTo>
                  <a:lnTo>
                    <a:pt x="268" y="90"/>
                  </a:lnTo>
                  <a:lnTo>
                    <a:pt x="277" y="97"/>
                  </a:lnTo>
                  <a:lnTo>
                    <a:pt x="284" y="90"/>
                  </a:lnTo>
                  <a:lnTo>
                    <a:pt x="306" y="77"/>
                  </a:lnTo>
                  <a:lnTo>
                    <a:pt x="315" y="79"/>
                  </a:lnTo>
                  <a:lnTo>
                    <a:pt x="345" y="113"/>
                  </a:lnTo>
                  <a:lnTo>
                    <a:pt x="352" y="111"/>
                  </a:lnTo>
                  <a:lnTo>
                    <a:pt x="383" y="129"/>
                  </a:lnTo>
                  <a:lnTo>
                    <a:pt x="397" y="134"/>
                  </a:lnTo>
                  <a:lnTo>
                    <a:pt x="418" y="127"/>
                  </a:lnTo>
                  <a:lnTo>
                    <a:pt x="438" y="127"/>
                  </a:lnTo>
                  <a:lnTo>
                    <a:pt x="463" y="145"/>
                  </a:lnTo>
                  <a:lnTo>
                    <a:pt x="470" y="159"/>
                  </a:lnTo>
                  <a:lnTo>
                    <a:pt x="483" y="147"/>
                  </a:lnTo>
                  <a:lnTo>
                    <a:pt x="497" y="152"/>
                  </a:lnTo>
                  <a:lnTo>
                    <a:pt x="520" y="177"/>
                  </a:lnTo>
                  <a:lnTo>
                    <a:pt x="545" y="188"/>
                  </a:lnTo>
                  <a:lnTo>
                    <a:pt x="554" y="191"/>
                  </a:lnTo>
                  <a:lnTo>
                    <a:pt x="565" y="179"/>
                  </a:lnTo>
                  <a:lnTo>
                    <a:pt x="579" y="175"/>
                  </a:lnTo>
                  <a:lnTo>
                    <a:pt x="613" y="184"/>
                  </a:lnTo>
                  <a:lnTo>
                    <a:pt x="656" y="193"/>
                  </a:lnTo>
                  <a:lnTo>
                    <a:pt x="693" y="204"/>
                  </a:lnTo>
                  <a:lnTo>
                    <a:pt x="681" y="218"/>
                  </a:lnTo>
                  <a:lnTo>
                    <a:pt x="656" y="243"/>
                  </a:lnTo>
                  <a:lnTo>
                    <a:pt x="652" y="250"/>
                  </a:lnTo>
                  <a:lnTo>
                    <a:pt x="654" y="268"/>
                  </a:lnTo>
                  <a:lnTo>
                    <a:pt x="636" y="268"/>
                  </a:lnTo>
                  <a:lnTo>
                    <a:pt x="620" y="254"/>
                  </a:lnTo>
                  <a:lnTo>
                    <a:pt x="604" y="250"/>
                  </a:lnTo>
                  <a:lnTo>
                    <a:pt x="558" y="261"/>
                  </a:lnTo>
                  <a:lnTo>
                    <a:pt x="549" y="270"/>
                  </a:lnTo>
                  <a:lnTo>
                    <a:pt x="536" y="286"/>
                  </a:lnTo>
                  <a:lnTo>
                    <a:pt x="513" y="300"/>
                  </a:lnTo>
                  <a:lnTo>
                    <a:pt x="499" y="300"/>
                  </a:lnTo>
                  <a:lnTo>
                    <a:pt x="483" y="288"/>
                  </a:lnTo>
                  <a:lnTo>
                    <a:pt x="472" y="288"/>
                  </a:lnTo>
                  <a:lnTo>
                    <a:pt x="427" y="309"/>
                  </a:lnTo>
                  <a:lnTo>
                    <a:pt x="406" y="320"/>
                  </a:lnTo>
                  <a:lnTo>
                    <a:pt x="388" y="323"/>
                  </a:lnTo>
                  <a:lnTo>
                    <a:pt x="352" y="320"/>
                  </a:lnTo>
                  <a:lnTo>
                    <a:pt x="338" y="320"/>
                  </a:lnTo>
                  <a:lnTo>
                    <a:pt x="327" y="304"/>
                  </a:lnTo>
                  <a:lnTo>
                    <a:pt x="320" y="297"/>
                  </a:lnTo>
                  <a:lnTo>
                    <a:pt x="309" y="291"/>
                  </a:lnTo>
                  <a:lnTo>
                    <a:pt x="302" y="284"/>
                  </a:lnTo>
                  <a:lnTo>
                    <a:pt x="297" y="268"/>
                  </a:lnTo>
                  <a:lnTo>
                    <a:pt x="297" y="247"/>
                  </a:lnTo>
                  <a:lnTo>
                    <a:pt x="268" y="229"/>
                  </a:lnTo>
                  <a:lnTo>
                    <a:pt x="249" y="238"/>
                  </a:lnTo>
                  <a:lnTo>
                    <a:pt x="234" y="243"/>
                  </a:lnTo>
                  <a:lnTo>
                    <a:pt x="222" y="220"/>
                  </a:lnTo>
                  <a:lnTo>
                    <a:pt x="181" y="222"/>
                  </a:lnTo>
                  <a:lnTo>
                    <a:pt x="170" y="232"/>
                  </a:lnTo>
                  <a:lnTo>
                    <a:pt x="161" y="241"/>
                  </a:lnTo>
                  <a:lnTo>
                    <a:pt x="145" y="241"/>
                  </a:lnTo>
                  <a:lnTo>
                    <a:pt x="127" y="243"/>
                  </a:lnTo>
                  <a:lnTo>
                    <a:pt x="111" y="238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3532" y="3042"/>
              <a:ext cx="392" cy="330"/>
            </a:xfrm>
            <a:custGeom>
              <a:avLst/>
              <a:gdLst>
                <a:gd name="T0" fmla="*/ 9 w 411"/>
                <a:gd name="T1" fmla="*/ 68 h 376"/>
                <a:gd name="T2" fmla="*/ 21 w 411"/>
                <a:gd name="T3" fmla="*/ 85 h 376"/>
                <a:gd name="T4" fmla="*/ 37 w 411"/>
                <a:gd name="T5" fmla="*/ 83 h 376"/>
                <a:gd name="T6" fmla="*/ 52 w 411"/>
                <a:gd name="T7" fmla="*/ 66 h 376"/>
                <a:gd name="T8" fmla="*/ 77 w 411"/>
                <a:gd name="T9" fmla="*/ 75 h 376"/>
                <a:gd name="T10" fmla="*/ 83 w 411"/>
                <a:gd name="T11" fmla="*/ 90 h 376"/>
                <a:gd name="T12" fmla="*/ 93 w 411"/>
                <a:gd name="T13" fmla="*/ 111 h 376"/>
                <a:gd name="T14" fmla="*/ 107 w 411"/>
                <a:gd name="T15" fmla="*/ 125 h 376"/>
                <a:gd name="T16" fmla="*/ 98 w 411"/>
                <a:gd name="T17" fmla="*/ 132 h 376"/>
                <a:gd name="T18" fmla="*/ 151 w 411"/>
                <a:gd name="T19" fmla="*/ 173 h 376"/>
                <a:gd name="T20" fmla="*/ 173 w 411"/>
                <a:gd name="T21" fmla="*/ 175 h 376"/>
                <a:gd name="T22" fmla="*/ 213 w 411"/>
                <a:gd name="T23" fmla="*/ 194 h 376"/>
                <a:gd name="T24" fmla="*/ 222 w 411"/>
                <a:gd name="T25" fmla="*/ 209 h 376"/>
                <a:gd name="T26" fmla="*/ 232 w 411"/>
                <a:gd name="T27" fmla="*/ 207 h 376"/>
                <a:gd name="T28" fmla="*/ 254 w 411"/>
                <a:gd name="T29" fmla="*/ 217 h 376"/>
                <a:gd name="T30" fmla="*/ 263 w 411"/>
                <a:gd name="T31" fmla="*/ 214 h 376"/>
                <a:gd name="T32" fmla="*/ 269 w 411"/>
                <a:gd name="T33" fmla="*/ 201 h 376"/>
                <a:gd name="T34" fmla="*/ 253 w 411"/>
                <a:gd name="T35" fmla="*/ 183 h 376"/>
                <a:gd name="T36" fmla="*/ 213 w 411"/>
                <a:gd name="T37" fmla="*/ 154 h 376"/>
                <a:gd name="T38" fmla="*/ 197 w 411"/>
                <a:gd name="T39" fmla="*/ 152 h 376"/>
                <a:gd name="T40" fmla="*/ 185 w 411"/>
                <a:gd name="T41" fmla="*/ 144 h 376"/>
                <a:gd name="T42" fmla="*/ 173 w 411"/>
                <a:gd name="T43" fmla="*/ 130 h 376"/>
                <a:gd name="T44" fmla="*/ 156 w 411"/>
                <a:gd name="T45" fmla="*/ 111 h 376"/>
                <a:gd name="T46" fmla="*/ 128 w 411"/>
                <a:gd name="T47" fmla="*/ 83 h 376"/>
                <a:gd name="T48" fmla="*/ 143 w 411"/>
                <a:gd name="T49" fmla="*/ 80 h 376"/>
                <a:gd name="T50" fmla="*/ 207 w 411"/>
                <a:gd name="T51" fmla="*/ 68 h 376"/>
                <a:gd name="T52" fmla="*/ 235 w 411"/>
                <a:gd name="T53" fmla="*/ 80 h 376"/>
                <a:gd name="T54" fmla="*/ 248 w 411"/>
                <a:gd name="T55" fmla="*/ 80 h 376"/>
                <a:gd name="T56" fmla="*/ 275 w 411"/>
                <a:gd name="T57" fmla="*/ 82 h 376"/>
                <a:gd name="T58" fmla="*/ 310 w 411"/>
                <a:gd name="T59" fmla="*/ 80 h 376"/>
                <a:gd name="T60" fmla="*/ 333 w 411"/>
                <a:gd name="T61" fmla="*/ 90 h 376"/>
                <a:gd name="T62" fmla="*/ 340 w 411"/>
                <a:gd name="T63" fmla="*/ 75 h 376"/>
                <a:gd name="T64" fmla="*/ 322 w 411"/>
                <a:gd name="T65" fmla="*/ 61 h 376"/>
                <a:gd name="T66" fmla="*/ 320 w 411"/>
                <a:gd name="T67" fmla="*/ 47 h 376"/>
                <a:gd name="T68" fmla="*/ 307 w 411"/>
                <a:gd name="T69" fmla="*/ 36 h 376"/>
                <a:gd name="T70" fmla="*/ 290 w 411"/>
                <a:gd name="T71" fmla="*/ 39 h 376"/>
                <a:gd name="T72" fmla="*/ 273 w 411"/>
                <a:gd name="T73" fmla="*/ 42 h 376"/>
                <a:gd name="T74" fmla="*/ 246 w 411"/>
                <a:gd name="T75" fmla="*/ 28 h 376"/>
                <a:gd name="T76" fmla="*/ 224 w 411"/>
                <a:gd name="T77" fmla="*/ 22 h 376"/>
                <a:gd name="T78" fmla="*/ 185 w 411"/>
                <a:gd name="T79" fmla="*/ 0 h 376"/>
                <a:gd name="T80" fmla="*/ 147 w 411"/>
                <a:gd name="T81" fmla="*/ 16 h 376"/>
                <a:gd name="T82" fmla="*/ 135 w 411"/>
                <a:gd name="T83" fmla="*/ 30 h 376"/>
                <a:gd name="T84" fmla="*/ 75 w 411"/>
                <a:gd name="T85" fmla="*/ 54 h 376"/>
                <a:gd name="T86" fmla="*/ 37 w 411"/>
                <a:gd name="T87" fmla="*/ 54 h 376"/>
                <a:gd name="T88" fmla="*/ 0 w 411"/>
                <a:gd name="T89" fmla="*/ 54 h 3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1"/>
                <a:gd name="T136" fmla="*/ 0 h 376"/>
                <a:gd name="T137" fmla="*/ 411 w 411"/>
                <a:gd name="T138" fmla="*/ 376 h 3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1" h="376">
                  <a:moveTo>
                    <a:pt x="0" y="90"/>
                  </a:moveTo>
                  <a:lnTo>
                    <a:pt x="9" y="115"/>
                  </a:lnTo>
                  <a:lnTo>
                    <a:pt x="18" y="134"/>
                  </a:lnTo>
                  <a:lnTo>
                    <a:pt x="25" y="145"/>
                  </a:lnTo>
                  <a:lnTo>
                    <a:pt x="34" y="147"/>
                  </a:lnTo>
                  <a:lnTo>
                    <a:pt x="45" y="140"/>
                  </a:lnTo>
                  <a:lnTo>
                    <a:pt x="52" y="129"/>
                  </a:lnTo>
                  <a:lnTo>
                    <a:pt x="63" y="111"/>
                  </a:lnTo>
                  <a:lnTo>
                    <a:pt x="77" y="120"/>
                  </a:lnTo>
                  <a:lnTo>
                    <a:pt x="93" y="125"/>
                  </a:lnTo>
                  <a:lnTo>
                    <a:pt x="102" y="131"/>
                  </a:lnTo>
                  <a:lnTo>
                    <a:pt x="100" y="152"/>
                  </a:lnTo>
                  <a:lnTo>
                    <a:pt x="100" y="165"/>
                  </a:lnTo>
                  <a:lnTo>
                    <a:pt x="113" y="188"/>
                  </a:lnTo>
                  <a:lnTo>
                    <a:pt x="132" y="206"/>
                  </a:lnTo>
                  <a:lnTo>
                    <a:pt x="129" y="211"/>
                  </a:lnTo>
                  <a:lnTo>
                    <a:pt x="109" y="211"/>
                  </a:lnTo>
                  <a:lnTo>
                    <a:pt x="118" y="222"/>
                  </a:lnTo>
                  <a:lnTo>
                    <a:pt x="175" y="286"/>
                  </a:lnTo>
                  <a:lnTo>
                    <a:pt x="182" y="290"/>
                  </a:lnTo>
                  <a:lnTo>
                    <a:pt x="198" y="290"/>
                  </a:lnTo>
                  <a:lnTo>
                    <a:pt x="209" y="295"/>
                  </a:lnTo>
                  <a:lnTo>
                    <a:pt x="234" y="306"/>
                  </a:lnTo>
                  <a:lnTo>
                    <a:pt x="257" y="327"/>
                  </a:lnTo>
                  <a:lnTo>
                    <a:pt x="261" y="336"/>
                  </a:lnTo>
                  <a:lnTo>
                    <a:pt x="268" y="352"/>
                  </a:lnTo>
                  <a:lnTo>
                    <a:pt x="275" y="350"/>
                  </a:lnTo>
                  <a:lnTo>
                    <a:pt x="280" y="350"/>
                  </a:lnTo>
                  <a:lnTo>
                    <a:pt x="298" y="356"/>
                  </a:lnTo>
                  <a:lnTo>
                    <a:pt x="307" y="365"/>
                  </a:lnTo>
                  <a:lnTo>
                    <a:pt x="316" y="375"/>
                  </a:lnTo>
                  <a:lnTo>
                    <a:pt x="318" y="361"/>
                  </a:lnTo>
                  <a:lnTo>
                    <a:pt x="318" y="350"/>
                  </a:lnTo>
                  <a:lnTo>
                    <a:pt x="325" y="338"/>
                  </a:lnTo>
                  <a:lnTo>
                    <a:pt x="321" y="327"/>
                  </a:lnTo>
                  <a:lnTo>
                    <a:pt x="305" y="309"/>
                  </a:lnTo>
                  <a:lnTo>
                    <a:pt x="275" y="275"/>
                  </a:lnTo>
                  <a:lnTo>
                    <a:pt x="257" y="261"/>
                  </a:lnTo>
                  <a:lnTo>
                    <a:pt x="250" y="254"/>
                  </a:lnTo>
                  <a:lnTo>
                    <a:pt x="239" y="256"/>
                  </a:lnTo>
                  <a:lnTo>
                    <a:pt x="225" y="243"/>
                  </a:lnTo>
                  <a:lnTo>
                    <a:pt x="223" y="243"/>
                  </a:lnTo>
                  <a:lnTo>
                    <a:pt x="214" y="236"/>
                  </a:lnTo>
                  <a:lnTo>
                    <a:pt x="209" y="220"/>
                  </a:lnTo>
                  <a:lnTo>
                    <a:pt x="205" y="206"/>
                  </a:lnTo>
                  <a:lnTo>
                    <a:pt x="189" y="186"/>
                  </a:lnTo>
                  <a:lnTo>
                    <a:pt x="157" y="150"/>
                  </a:lnTo>
                  <a:lnTo>
                    <a:pt x="154" y="140"/>
                  </a:lnTo>
                  <a:lnTo>
                    <a:pt x="157" y="136"/>
                  </a:lnTo>
                  <a:lnTo>
                    <a:pt x="173" y="134"/>
                  </a:lnTo>
                  <a:lnTo>
                    <a:pt x="218" y="147"/>
                  </a:lnTo>
                  <a:lnTo>
                    <a:pt x="250" y="115"/>
                  </a:lnTo>
                  <a:lnTo>
                    <a:pt x="275" y="136"/>
                  </a:lnTo>
                  <a:lnTo>
                    <a:pt x="284" y="136"/>
                  </a:lnTo>
                  <a:lnTo>
                    <a:pt x="291" y="145"/>
                  </a:lnTo>
                  <a:lnTo>
                    <a:pt x="300" y="136"/>
                  </a:lnTo>
                  <a:lnTo>
                    <a:pt x="316" y="136"/>
                  </a:lnTo>
                  <a:lnTo>
                    <a:pt x="332" y="138"/>
                  </a:lnTo>
                  <a:lnTo>
                    <a:pt x="353" y="129"/>
                  </a:lnTo>
                  <a:lnTo>
                    <a:pt x="375" y="136"/>
                  </a:lnTo>
                  <a:lnTo>
                    <a:pt x="387" y="147"/>
                  </a:lnTo>
                  <a:lnTo>
                    <a:pt x="403" y="152"/>
                  </a:lnTo>
                  <a:lnTo>
                    <a:pt x="403" y="140"/>
                  </a:lnTo>
                  <a:lnTo>
                    <a:pt x="410" y="125"/>
                  </a:lnTo>
                  <a:lnTo>
                    <a:pt x="403" y="115"/>
                  </a:lnTo>
                  <a:lnTo>
                    <a:pt x="389" y="102"/>
                  </a:lnTo>
                  <a:lnTo>
                    <a:pt x="387" y="88"/>
                  </a:lnTo>
                  <a:lnTo>
                    <a:pt x="387" y="77"/>
                  </a:lnTo>
                  <a:lnTo>
                    <a:pt x="389" y="65"/>
                  </a:lnTo>
                  <a:lnTo>
                    <a:pt x="371" y="61"/>
                  </a:lnTo>
                  <a:lnTo>
                    <a:pt x="362" y="59"/>
                  </a:lnTo>
                  <a:lnTo>
                    <a:pt x="350" y="65"/>
                  </a:lnTo>
                  <a:lnTo>
                    <a:pt x="339" y="72"/>
                  </a:lnTo>
                  <a:lnTo>
                    <a:pt x="330" y="72"/>
                  </a:lnTo>
                  <a:lnTo>
                    <a:pt x="312" y="56"/>
                  </a:lnTo>
                  <a:lnTo>
                    <a:pt x="298" y="47"/>
                  </a:lnTo>
                  <a:lnTo>
                    <a:pt x="282" y="50"/>
                  </a:lnTo>
                  <a:lnTo>
                    <a:pt x="271" y="38"/>
                  </a:lnTo>
                  <a:lnTo>
                    <a:pt x="236" y="2"/>
                  </a:lnTo>
                  <a:lnTo>
                    <a:pt x="223" y="0"/>
                  </a:lnTo>
                  <a:lnTo>
                    <a:pt x="200" y="29"/>
                  </a:lnTo>
                  <a:lnTo>
                    <a:pt x="177" y="27"/>
                  </a:lnTo>
                  <a:lnTo>
                    <a:pt x="166" y="38"/>
                  </a:lnTo>
                  <a:lnTo>
                    <a:pt x="164" y="50"/>
                  </a:lnTo>
                  <a:lnTo>
                    <a:pt x="118" y="97"/>
                  </a:lnTo>
                  <a:lnTo>
                    <a:pt x="91" y="90"/>
                  </a:lnTo>
                  <a:lnTo>
                    <a:pt x="61" y="84"/>
                  </a:lnTo>
                  <a:lnTo>
                    <a:pt x="45" y="90"/>
                  </a:lnTo>
                  <a:lnTo>
                    <a:pt x="27" y="97"/>
                  </a:lnTo>
                  <a:lnTo>
                    <a:pt x="0" y="9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4001" y="3752"/>
              <a:ext cx="38" cy="31"/>
            </a:xfrm>
            <a:custGeom>
              <a:avLst/>
              <a:gdLst>
                <a:gd name="T0" fmla="*/ 23 w 39"/>
                <a:gd name="T1" fmla="*/ 0 h 36"/>
                <a:gd name="T2" fmla="*/ 34 w 39"/>
                <a:gd name="T3" fmla="*/ 4 h 36"/>
                <a:gd name="T4" fmla="*/ 30 w 39"/>
                <a:gd name="T5" fmla="*/ 13 h 36"/>
                <a:gd name="T6" fmla="*/ 34 w 39"/>
                <a:gd name="T7" fmla="*/ 18 h 36"/>
                <a:gd name="T8" fmla="*/ 23 w 39"/>
                <a:gd name="T9" fmla="*/ 19 h 36"/>
                <a:gd name="T10" fmla="*/ 10 w 39"/>
                <a:gd name="T11" fmla="*/ 18 h 36"/>
                <a:gd name="T12" fmla="*/ 0 w 39"/>
                <a:gd name="T13" fmla="*/ 11 h 36"/>
                <a:gd name="T14" fmla="*/ 23 w 39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36"/>
                <a:gd name="T26" fmla="*/ 39 w 39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36">
                  <a:moveTo>
                    <a:pt x="27" y="0"/>
                  </a:moveTo>
                  <a:lnTo>
                    <a:pt x="38" y="8"/>
                  </a:lnTo>
                  <a:lnTo>
                    <a:pt x="34" y="23"/>
                  </a:lnTo>
                  <a:lnTo>
                    <a:pt x="38" y="32"/>
                  </a:lnTo>
                  <a:lnTo>
                    <a:pt x="27" y="35"/>
                  </a:lnTo>
                  <a:lnTo>
                    <a:pt x="10" y="32"/>
                  </a:lnTo>
                  <a:lnTo>
                    <a:pt x="0" y="20"/>
                  </a:lnTo>
                  <a:lnTo>
                    <a:pt x="27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4054" y="3761"/>
              <a:ext cx="197" cy="159"/>
            </a:xfrm>
            <a:custGeom>
              <a:avLst/>
              <a:gdLst>
                <a:gd name="T0" fmla="*/ 25 w 207"/>
                <a:gd name="T1" fmla="*/ 4 h 181"/>
                <a:gd name="T2" fmla="*/ 14 w 207"/>
                <a:gd name="T3" fmla="*/ 7 h 181"/>
                <a:gd name="T4" fmla="*/ 18 w 207"/>
                <a:gd name="T5" fmla="*/ 13 h 181"/>
                <a:gd name="T6" fmla="*/ 10 w 207"/>
                <a:gd name="T7" fmla="*/ 19 h 181"/>
                <a:gd name="T8" fmla="*/ 4 w 207"/>
                <a:gd name="T9" fmla="*/ 19 h 181"/>
                <a:gd name="T10" fmla="*/ 0 w 207"/>
                <a:gd name="T11" fmla="*/ 22 h 181"/>
                <a:gd name="T12" fmla="*/ 2 w 207"/>
                <a:gd name="T13" fmla="*/ 31 h 181"/>
                <a:gd name="T14" fmla="*/ 29 w 207"/>
                <a:gd name="T15" fmla="*/ 37 h 181"/>
                <a:gd name="T16" fmla="*/ 35 w 207"/>
                <a:gd name="T17" fmla="*/ 54 h 181"/>
                <a:gd name="T18" fmla="*/ 43 w 207"/>
                <a:gd name="T19" fmla="*/ 76 h 181"/>
                <a:gd name="T20" fmla="*/ 54 w 207"/>
                <a:gd name="T21" fmla="*/ 86 h 181"/>
                <a:gd name="T22" fmla="*/ 66 w 207"/>
                <a:gd name="T23" fmla="*/ 79 h 181"/>
                <a:gd name="T24" fmla="*/ 82 w 207"/>
                <a:gd name="T25" fmla="*/ 92 h 181"/>
                <a:gd name="T26" fmla="*/ 98 w 207"/>
                <a:gd name="T27" fmla="*/ 107 h 181"/>
                <a:gd name="T28" fmla="*/ 103 w 207"/>
                <a:gd name="T29" fmla="*/ 97 h 181"/>
                <a:gd name="T30" fmla="*/ 99 w 207"/>
                <a:gd name="T31" fmla="*/ 88 h 181"/>
                <a:gd name="T32" fmla="*/ 105 w 207"/>
                <a:gd name="T33" fmla="*/ 86 h 181"/>
                <a:gd name="T34" fmla="*/ 128 w 207"/>
                <a:gd name="T35" fmla="*/ 98 h 181"/>
                <a:gd name="T36" fmla="*/ 137 w 207"/>
                <a:gd name="T37" fmla="*/ 95 h 181"/>
                <a:gd name="T38" fmla="*/ 139 w 207"/>
                <a:gd name="T39" fmla="*/ 90 h 181"/>
                <a:gd name="T40" fmla="*/ 128 w 207"/>
                <a:gd name="T41" fmla="*/ 73 h 181"/>
                <a:gd name="T42" fmla="*/ 128 w 207"/>
                <a:gd name="T43" fmla="*/ 69 h 181"/>
                <a:gd name="T44" fmla="*/ 116 w 207"/>
                <a:gd name="T45" fmla="*/ 56 h 181"/>
                <a:gd name="T46" fmla="*/ 110 w 207"/>
                <a:gd name="T47" fmla="*/ 46 h 181"/>
                <a:gd name="T48" fmla="*/ 116 w 207"/>
                <a:gd name="T49" fmla="*/ 46 h 181"/>
                <a:gd name="T50" fmla="*/ 128 w 207"/>
                <a:gd name="T51" fmla="*/ 47 h 181"/>
                <a:gd name="T52" fmla="*/ 146 w 207"/>
                <a:gd name="T53" fmla="*/ 57 h 181"/>
                <a:gd name="T54" fmla="*/ 153 w 207"/>
                <a:gd name="T55" fmla="*/ 49 h 181"/>
                <a:gd name="T56" fmla="*/ 167 w 207"/>
                <a:gd name="T57" fmla="*/ 51 h 181"/>
                <a:gd name="T58" fmla="*/ 169 w 207"/>
                <a:gd name="T59" fmla="*/ 47 h 181"/>
                <a:gd name="T60" fmla="*/ 151 w 207"/>
                <a:gd name="T61" fmla="*/ 33 h 181"/>
                <a:gd name="T62" fmla="*/ 139 w 207"/>
                <a:gd name="T63" fmla="*/ 35 h 181"/>
                <a:gd name="T64" fmla="*/ 134 w 207"/>
                <a:gd name="T65" fmla="*/ 29 h 181"/>
                <a:gd name="T66" fmla="*/ 128 w 207"/>
                <a:gd name="T67" fmla="*/ 17 h 181"/>
                <a:gd name="T68" fmla="*/ 120 w 207"/>
                <a:gd name="T69" fmla="*/ 22 h 181"/>
                <a:gd name="T70" fmla="*/ 103 w 207"/>
                <a:gd name="T71" fmla="*/ 17 h 181"/>
                <a:gd name="T72" fmla="*/ 92 w 207"/>
                <a:gd name="T73" fmla="*/ 4 h 181"/>
                <a:gd name="T74" fmla="*/ 70 w 207"/>
                <a:gd name="T75" fmla="*/ 5 h 181"/>
                <a:gd name="T76" fmla="*/ 56 w 207"/>
                <a:gd name="T77" fmla="*/ 7 h 181"/>
                <a:gd name="T78" fmla="*/ 45 w 207"/>
                <a:gd name="T79" fmla="*/ 0 h 181"/>
                <a:gd name="T80" fmla="*/ 37 w 207"/>
                <a:gd name="T81" fmla="*/ 4 h 181"/>
                <a:gd name="T82" fmla="*/ 25 w 207"/>
                <a:gd name="T83" fmla="*/ 4 h 1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7"/>
                <a:gd name="T127" fmla="*/ 0 h 181"/>
                <a:gd name="T128" fmla="*/ 207 w 207"/>
                <a:gd name="T129" fmla="*/ 181 h 1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7" h="181">
                  <a:moveTo>
                    <a:pt x="29" y="6"/>
                  </a:moveTo>
                  <a:lnTo>
                    <a:pt x="18" y="11"/>
                  </a:lnTo>
                  <a:lnTo>
                    <a:pt x="22" y="22"/>
                  </a:lnTo>
                  <a:lnTo>
                    <a:pt x="11" y="33"/>
                  </a:lnTo>
                  <a:lnTo>
                    <a:pt x="4" y="33"/>
                  </a:lnTo>
                  <a:lnTo>
                    <a:pt x="0" y="38"/>
                  </a:lnTo>
                  <a:lnTo>
                    <a:pt x="2" y="51"/>
                  </a:lnTo>
                  <a:lnTo>
                    <a:pt x="36" y="63"/>
                  </a:lnTo>
                  <a:lnTo>
                    <a:pt x="43" y="90"/>
                  </a:lnTo>
                  <a:lnTo>
                    <a:pt x="52" y="126"/>
                  </a:lnTo>
                  <a:lnTo>
                    <a:pt x="66" y="144"/>
                  </a:lnTo>
                  <a:lnTo>
                    <a:pt x="80" y="132"/>
                  </a:lnTo>
                  <a:lnTo>
                    <a:pt x="100" y="155"/>
                  </a:lnTo>
                  <a:lnTo>
                    <a:pt x="119" y="180"/>
                  </a:lnTo>
                  <a:lnTo>
                    <a:pt x="125" y="162"/>
                  </a:lnTo>
                  <a:lnTo>
                    <a:pt x="121" y="148"/>
                  </a:lnTo>
                  <a:lnTo>
                    <a:pt x="128" y="144"/>
                  </a:lnTo>
                  <a:lnTo>
                    <a:pt x="157" y="166"/>
                  </a:lnTo>
                  <a:lnTo>
                    <a:pt x="167" y="159"/>
                  </a:lnTo>
                  <a:lnTo>
                    <a:pt x="169" y="150"/>
                  </a:lnTo>
                  <a:lnTo>
                    <a:pt x="155" y="123"/>
                  </a:lnTo>
                  <a:lnTo>
                    <a:pt x="155" y="117"/>
                  </a:lnTo>
                  <a:lnTo>
                    <a:pt x="141" y="94"/>
                  </a:lnTo>
                  <a:lnTo>
                    <a:pt x="135" y="76"/>
                  </a:lnTo>
                  <a:lnTo>
                    <a:pt x="141" y="76"/>
                  </a:lnTo>
                  <a:lnTo>
                    <a:pt x="157" y="78"/>
                  </a:lnTo>
                  <a:lnTo>
                    <a:pt x="178" y="96"/>
                  </a:lnTo>
                  <a:lnTo>
                    <a:pt x="187" y="83"/>
                  </a:lnTo>
                  <a:lnTo>
                    <a:pt x="203" y="85"/>
                  </a:lnTo>
                  <a:lnTo>
                    <a:pt x="206" y="81"/>
                  </a:lnTo>
                  <a:lnTo>
                    <a:pt x="185" y="56"/>
                  </a:lnTo>
                  <a:lnTo>
                    <a:pt x="169" y="58"/>
                  </a:lnTo>
                  <a:lnTo>
                    <a:pt x="164" y="49"/>
                  </a:lnTo>
                  <a:lnTo>
                    <a:pt x="155" y="29"/>
                  </a:lnTo>
                  <a:lnTo>
                    <a:pt x="146" y="36"/>
                  </a:lnTo>
                  <a:lnTo>
                    <a:pt x="125" y="29"/>
                  </a:lnTo>
                  <a:lnTo>
                    <a:pt x="112" y="6"/>
                  </a:lnTo>
                  <a:lnTo>
                    <a:pt x="86" y="9"/>
                  </a:lnTo>
                  <a:lnTo>
                    <a:pt x="68" y="11"/>
                  </a:lnTo>
                  <a:lnTo>
                    <a:pt x="54" y="0"/>
                  </a:lnTo>
                  <a:lnTo>
                    <a:pt x="45" y="6"/>
                  </a:lnTo>
                  <a:lnTo>
                    <a:pt x="29" y="6"/>
                  </a:lnTo>
                </a:path>
              </a:pathLst>
            </a:custGeom>
            <a:solidFill>
              <a:srgbClr val="C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3988" y="3435"/>
              <a:ext cx="461" cy="383"/>
            </a:xfrm>
            <a:custGeom>
              <a:avLst/>
              <a:gdLst>
                <a:gd name="T0" fmla="*/ 73 w 483"/>
                <a:gd name="T1" fmla="*/ 69 h 436"/>
                <a:gd name="T2" fmla="*/ 50 w 483"/>
                <a:gd name="T3" fmla="*/ 112 h 436"/>
                <a:gd name="T4" fmla="*/ 42 w 483"/>
                <a:gd name="T5" fmla="*/ 121 h 436"/>
                <a:gd name="T6" fmla="*/ 23 w 483"/>
                <a:gd name="T7" fmla="*/ 134 h 436"/>
                <a:gd name="T8" fmla="*/ 0 w 483"/>
                <a:gd name="T9" fmla="*/ 136 h 436"/>
                <a:gd name="T10" fmla="*/ 29 w 483"/>
                <a:gd name="T11" fmla="*/ 174 h 436"/>
                <a:gd name="T12" fmla="*/ 52 w 483"/>
                <a:gd name="T13" fmla="*/ 174 h 436"/>
                <a:gd name="T14" fmla="*/ 46 w 483"/>
                <a:gd name="T15" fmla="*/ 186 h 436"/>
                <a:gd name="T16" fmla="*/ 52 w 483"/>
                <a:gd name="T17" fmla="*/ 206 h 436"/>
                <a:gd name="T18" fmla="*/ 71 w 483"/>
                <a:gd name="T19" fmla="*/ 220 h 436"/>
                <a:gd name="T20" fmla="*/ 85 w 483"/>
                <a:gd name="T21" fmla="*/ 213 h 436"/>
                <a:gd name="T22" fmla="*/ 100 w 483"/>
                <a:gd name="T23" fmla="*/ 213 h 436"/>
                <a:gd name="T24" fmla="*/ 149 w 483"/>
                <a:gd name="T25" fmla="*/ 217 h 436"/>
                <a:gd name="T26" fmla="*/ 177 w 483"/>
                <a:gd name="T27" fmla="*/ 228 h 436"/>
                <a:gd name="T28" fmla="*/ 191 w 483"/>
                <a:gd name="T29" fmla="*/ 242 h 436"/>
                <a:gd name="T30" fmla="*/ 212 w 483"/>
                <a:gd name="T31" fmla="*/ 236 h 436"/>
                <a:gd name="T32" fmla="*/ 250 w 483"/>
                <a:gd name="T33" fmla="*/ 259 h 436"/>
                <a:gd name="T34" fmla="*/ 258 w 483"/>
                <a:gd name="T35" fmla="*/ 245 h 436"/>
                <a:gd name="T36" fmla="*/ 257 w 483"/>
                <a:gd name="T37" fmla="*/ 226 h 436"/>
                <a:gd name="T38" fmla="*/ 241 w 483"/>
                <a:gd name="T39" fmla="*/ 215 h 436"/>
                <a:gd name="T40" fmla="*/ 200 w 483"/>
                <a:gd name="T41" fmla="*/ 199 h 436"/>
                <a:gd name="T42" fmla="*/ 175 w 483"/>
                <a:gd name="T43" fmla="*/ 192 h 436"/>
                <a:gd name="T44" fmla="*/ 166 w 483"/>
                <a:gd name="T45" fmla="*/ 183 h 436"/>
                <a:gd name="T46" fmla="*/ 181 w 483"/>
                <a:gd name="T47" fmla="*/ 172 h 436"/>
                <a:gd name="T48" fmla="*/ 170 w 483"/>
                <a:gd name="T49" fmla="*/ 159 h 436"/>
                <a:gd name="T50" fmla="*/ 189 w 483"/>
                <a:gd name="T51" fmla="*/ 164 h 436"/>
                <a:gd name="T52" fmla="*/ 200 w 483"/>
                <a:gd name="T53" fmla="*/ 159 h 436"/>
                <a:gd name="T54" fmla="*/ 177 w 483"/>
                <a:gd name="T55" fmla="*/ 135 h 436"/>
                <a:gd name="T56" fmla="*/ 157 w 483"/>
                <a:gd name="T57" fmla="*/ 106 h 436"/>
                <a:gd name="T58" fmla="*/ 155 w 483"/>
                <a:gd name="T59" fmla="*/ 90 h 436"/>
                <a:gd name="T60" fmla="*/ 163 w 483"/>
                <a:gd name="T61" fmla="*/ 79 h 436"/>
                <a:gd name="T62" fmla="*/ 171 w 483"/>
                <a:gd name="T63" fmla="*/ 93 h 436"/>
                <a:gd name="T64" fmla="*/ 177 w 483"/>
                <a:gd name="T65" fmla="*/ 98 h 436"/>
                <a:gd name="T66" fmla="*/ 210 w 483"/>
                <a:gd name="T67" fmla="*/ 118 h 436"/>
                <a:gd name="T68" fmla="*/ 215 w 483"/>
                <a:gd name="T69" fmla="*/ 105 h 436"/>
                <a:gd name="T70" fmla="*/ 239 w 483"/>
                <a:gd name="T71" fmla="*/ 118 h 436"/>
                <a:gd name="T72" fmla="*/ 228 w 483"/>
                <a:gd name="T73" fmla="*/ 101 h 436"/>
                <a:gd name="T74" fmla="*/ 239 w 483"/>
                <a:gd name="T75" fmla="*/ 95 h 436"/>
                <a:gd name="T76" fmla="*/ 267 w 483"/>
                <a:gd name="T77" fmla="*/ 98 h 436"/>
                <a:gd name="T78" fmla="*/ 254 w 483"/>
                <a:gd name="T79" fmla="*/ 86 h 436"/>
                <a:gd name="T80" fmla="*/ 228 w 483"/>
                <a:gd name="T81" fmla="*/ 76 h 436"/>
                <a:gd name="T82" fmla="*/ 230 w 483"/>
                <a:gd name="T83" fmla="*/ 67 h 436"/>
                <a:gd name="T84" fmla="*/ 277 w 483"/>
                <a:gd name="T85" fmla="*/ 58 h 436"/>
                <a:gd name="T86" fmla="*/ 325 w 483"/>
                <a:gd name="T87" fmla="*/ 55 h 436"/>
                <a:gd name="T88" fmla="*/ 350 w 483"/>
                <a:gd name="T89" fmla="*/ 58 h 436"/>
                <a:gd name="T90" fmla="*/ 376 w 483"/>
                <a:gd name="T91" fmla="*/ 52 h 436"/>
                <a:gd name="T92" fmla="*/ 397 w 483"/>
                <a:gd name="T93" fmla="*/ 32 h 436"/>
                <a:gd name="T94" fmla="*/ 397 w 483"/>
                <a:gd name="T95" fmla="*/ 4 h 436"/>
                <a:gd name="T96" fmla="*/ 378 w 483"/>
                <a:gd name="T97" fmla="*/ 0 h 436"/>
                <a:gd name="T98" fmla="*/ 373 w 483"/>
                <a:gd name="T99" fmla="*/ 13 h 436"/>
                <a:gd name="T100" fmla="*/ 360 w 483"/>
                <a:gd name="T101" fmla="*/ 24 h 436"/>
                <a:gd name="T102" fmla="*/ 346 w 483"/>
                <a:gd name="T103" fmla="*/ 31 h 436"/>
                <a:gd name="T104" fmla="*/ 313 w 483"/>
                <a:gd name="T105" fmla="*/ 22 h 436"/>
                <a:gd name="T106" fmla="*/ 284 w 483"/>
                <a:gd name="T107" fmla="*/ 13 h 436"/>
                <a:gd name="T108" fmla="*/ 250 w 483"/>
                <a:gd name="T109" fmla="*/ 31 h 436"/>
                <a:gd name="T110" fmla="*/ 215 w 483"/>
                <a:gd name="T111" fmla="*/ 37 h 436"/>
                <a:gd name="T112" fmla="*/ 189 w 483"/>
                <a:gd name="T113" fmla="*/ 41 h 436"/>
                <a:gd name="T114" fmla="*/ 170 w 483"/>
                <a:gd name="T115" fmla="*/ 53 h 436"/>
                <a:gd name="T116" fmla="*/ 143 w 483"/>
                <a:gd name="T117" fmla="*/ 55 h 436"/>
                <a:gd name="T118" fmla="*/ 116 w 483"/>
                <a:gd name="T119" fmla="*/ 65 h 436"/>
                <a:gd name="T120" fmla="*/ 90 w 483"/>
                <a:gd name="T121" fmla="*/ 65 h 4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83"/>
                <a:gd name="T184" fmla="*/ 0 h 436"/>
                <a:gd name="T185" fmla="*/ 483 w 483"/>
                <a:gd name="T186" fmla="*/ 436 h 4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83" h="436">
                  <a:moveTo>
                    <a:pt x="97" y="107"/>
                  </a:moveTo>
                  <a:lnTo>
                    <a:pt x="88" y="116"/>
                  </a:lnTo>
                  <a:lnTo>
                    <a:pt x="77" y="152"/>
                  </a:lnTo>
                  <a:lnTo>
                    <a:pt x="61" y="189"/>
                  </a:lnTo>
                  <a:lnTo>
                    <a:pt x="56" y="193"/>
                  </a:lnTo>
                  <a:lnTo>
                    <a:pt x="50" y="204"/>
                  </a:lnTo>
                  <a:lnTo>
                    <a:pt x="40" y="216"/>
                  </a:lnTo>
                  <a:lnTo>
                    <a:pt x="27" y="225"/>
                  </a:lnTo>
                  <a:lnTo>
                    <a:pt x="15" y="230"/>
                  </a:lnTo>
                  <a:lnTo>
                    <a:pt x="0" y="230"/>
                  </a:lnTo>
                  <a:lnTo>
                    <a:pt x="20" y="271"/>
                  </a:lnTo>
                  <a:lnTo>
                    <a:pt x="34" y="291"/>
                  </a:lnTo>
                  <a:lnTo>
                    <a:pt x="50" y="291"/>
                  </a:lnTo>
                  <a:lnTo>
                    <a:pt x="63" y="291"/>
                  </a:lnTo>
                  <a:lnTo>
                    <a:pt x="68" y="302"/>
                  </a:lnTo>
                  <a:lnTo>
                    <a:pt x="54" y="312"/>
                  </a:lnTo>
                  <a:lnTo>
                    <a:pt x="54" y="325"/>
                  </a:lnTo>
                  <a:lnTo>
                    <a:pt x="63" y="346"/>
                  </a:lnTo>
                  <a:lnTo>
                    <a:pt x="77" y="362"/>
                  </a:lnTo>
                  <a:lnTo>
                    <a:pt x="86" y="371"/>
                  </a:lnTo>
                  <a:lnTo>
                    <a:pt x="90" y="357"/>
                  </a:lnTo>
                  <a:lnTo>
                    <a:pt x="102" y="357"/>
                  </a:lnTo>
                  <a:lnTo>
                    <a:pt x="115" y="368"/>
                  </a:lnTo>
                  <a:lnTo>
                    <a:pt x="120" y="357"/>
                  </a:lnTo>
                  <a:lnTo>
                    <a:pt x="143" y="359"/>
                  </a:lnTo>
                  <a:lnTo>
                    <a:pt x="179" y="364"/>
                  </a:lnTo>
                  <a:lnTo>
                    <a:pt x="202" y="373"/>
                  </a:lnTo>
                  <a:lnTo>
                    <a:pt x="213" y="382"/>
                  </a:lnTo>
                  <a:lnTo>
                    <a:pt x="225" y="398"/>
                  </a:lnTo>
                  <a:lnTo>
                    <a:pt x="231" y="407"/>
                  </a:lnTo>
                  <a:lnTo>
                    <a:pt x="243" y="398"/>
                  </a:lnTo>
                  <a:lnTo>
                    <a:pt x="256" y="396"/>
                  </a:lnTo>
                  <a:lnTo>
                    <a:pt x="277" y="412"/>
                  </a:lnTo>
                  <a:lnTo>
                    <a:pt x="302" y="435"/>
                  </a:lnTo>
                  <a:lnTo>
                    <a:pt x="309" y="430"/>
                  </a:lnTo>
                  <a:lnTo>
                    <a:pt x="311" y="412"/>
                  </a:lnTo>
                  <a:lnTo>
                    <a:pt x="311" y="394"/>
                  </a:lnTo>
                  <a:lnTo>
                    <a:pt x="309" y="378"/>
                  </a:lnTo>
                  <a:lnTo>
                    <a:pt x="297" y="357"/>
                  </a:lnTo>
                  <a:lnTo>
                    <a:pt x="291" y="362"/>
                  </a:lnTo>
                  <a:lnTo>
                    <a:pt x="270" y="355"/>
                  </a:lnTo>
                  <a:lnTo>
                    <a:pt x="241" y="332"/>
                  </a:lnTo>
                  <a:lnTo>
                    <a:pt x="231" y="323"/>
                  </a:lnTo>
                  <a:lnTo>
                    <a:pt x="211" y="321"/>
                  </a:lnTo>
                  <a:lnTo>
                    <a:pt x="200" y="314"/>
                  </a:lnTo>
                  <a:lnTo>
                    <a:pt x="200" y="307"/>
                  </a:lnTo>
                  <a:lnTo>
                    <a:pt x="213" y="293"/>
                  </a:lnTo>
                  <a:lnTo>
                    <a:pt x="218" y="289"/>
                  </a:lnTo>
                  <a:lnTo>
                    <a:pt x="209" y="280"/>
                  </a:lnTo>
                  <a:lnTo>
                    <a:pt x="204" y="266"/>
                  </a:lnTo>
                  <a:lnTo>
                    <a:pt x="209" y="259"/>
                  </a:lnTo>
                  <a:lnTo>
                    <a:pt x="227" y="275"/>
                  </a:lnTo>
                  <a:lnTo>
                    <a:pt x="241" y="282"/>
                  </a:lnTo>
                  <a:lnTo>
                    <a:pt x="241" y="268"/>
                  </a:lnTo>
                  <a:lnTo>
                    <a:pt x="231" y="250"/>
                  </a:lnTo>
                  <a:lnTo>
                    <a:pt x="213" y="227"/>
                  </a:lnTo>
                  <a:lnTo>
                    <a:pt x="193" y="195"/>
                  </a:lnTo>
                  <a:lnTo>
                    <a:pt x="190" y="179"/>
                  </a:lnTo>
                  <a:lnTo>
                    <a:pt x="188" y="166"/>
                  </a:lnTo>
                  <a:lnTo>
                    <a:pt x="186" y="150"/>
                  </a:lnTo>
                  <a:lnTo>
                    <a:pt x="184" y="136"/>
                  </a:lnTo>
                  <a:lnTo>
                    <a:pt x="197" y="132"/>
                  </a:lnTo>
                  <a:lnTo>
                    <a:pt x="195" y="141"/>
                  </a:lnTo>
                  <a:lnTo>
                    <a:pt x="206" y="157"/>
                  </a:lnTo>
                  <a:lnTo>
                    <a:pt x="215" y="157"/>
                  </a:lnTo>
                  <a:lnTo>
                    <a:pt x="213" y="166"/>
                  </a:lnTo>
                  <a:lnTo>
                    <a:pt x="254" y="204"/>
                  </a:lnTo>
                  <a:lnTo>
                    <a:pt x="254" y="198"/>
                  </a:lnTo>
                  <a:lnTo>
                    <a:pt x="247" y="179"/>
                  </a:lnTo>
                  <a:lnTo>
                    <a:pt x="259" y="175"/>
                  </a:lnTo>
                  <a:lnTo>
                    <a:pt x="277" y="184"/>
                  </a:lnTo>
                  <a:lnTo>
                    <a:pt x="288" y="198"/>
                  </a:lnTo>
                  <a:lnTo>
                    <a:pt x="291" y="189"/>
                  </a:lnTo>
                  <a:lnTo>
                    <a:pt x="275" y="170"/>
                  </a:lnTo>
                  <a:lnTo>
                    <a:pt x="277" y="163"/>
                  </a:lnTo>
                  <a:lnTo>
                    <a:pt x="288" y="159"/>
                  </a:lnTo>
                  <a:lnTo>
                    <a:pt x="316" y="170"/>
                  </a:lnTo>
                  <a:lnTo>
                    <a:pt x="322" y="166"/>
                  </a:lnTo>
                  <a:lnTo>
                    <a:pt x="320" y="154"/>
                  </a:lnTo>
                  <a:lnTo>
                    <a:pt x="306" y="145"/>
                  </a:lnTo>
                  <a:lnTo>
                    <a:pt x="288" y="136"/>
                  </a:lnTo>
                  <a:lnTo>
                    <a:pt x="275" y="127"/>
                  </a:lnTo>
                  <a:lnTo>
                    <a:pt x="272" y="120"/>
                  </a:lnTo>
                  <a:lnTo>
                    <a:pt x="277" y="111"/>
                  </a:lnTo>
                  <a:lnTo>
                    <a:pt x="304" y="107"/>
                  </a:lnTo>
                  <a:lnTo>
                    <a:pt x="334" y="97"/>
                  </a:lnTo>
                  <a:lnTo>
                    <a:pt x="354" y="100"/>
                  </a:lnTo>
                  <a:lnTo>
                    <a:pt x="391" y="93"/>
                  </a:lnTo>
                  <a:lnTo>
                    <a:pt x="397" y="88"/>
                  </a:lnTo>
                  <a:lnTo>
                    <a:pt x="422" y="97"/>
                  </a:lnTo>
                  <a:lnTo>
                    <a:pt x="443" y="109"/>
                  </a:lnTo>
                  <a:lnTo>
                    <a:pt x="454" y="86"/>
                  </a:lnTo>
                  <a:lnTo>
                    <a:pt x="472" y="61"/>
                  </a:lnTo>
                  <a:lnTo>
                    <a:pt x="479" y="54"/>
                  </a:lnTo>
                  <a:lnTo>
                    <a:pt x="482" y="11"/>
                  </a:lnTo>
                  <a:lnTo>
                    <a:pt x="479" y="6"/>
                  </a:lnTo>
                  <a:lnTo>
                    <a:pt x="468" y="0"/>
                  </a:lnTo>
                  <a:lnTo>
                    <a:pt x="456" y="0"/>
                  </a:lnTo>
                  <a:lnTo>
                    <a:pt x="450" y="6"/>
                  </a:lnTo>
                  <a:lnTo>
                    <a:pt x="450" y="22"/>
                  </a:lnTo>
                  <a:lnTo>
                    <a:pt x="452" y="36"/>
                  </a:lnTo>
                  <a:lnTo>
                    <a:pt x="434" y="40"/>
                  </a:lnTo>
                  <a:lnTo>
                    <a:pt x="422" y="50"/>
                  </a:lnTo>
                  <a:lnTo>
                    <a:pt x="416" y="52"/>
                  </a:lnTo>
                  <a:lnTo>
                    <a:pt x="388" y="45"/>
                  </a:lnTo>
                  <a:lnTo>
                    <a:pt x="377" y="38"/>
                  </a:lnTo>
                  <a:lnTo>
                    <a:pt x="363" y="47"/>
                  </a:lnTo>
                  <a:lnTo>
                    <a:pt x="343" y="22"/>
                  </a:lnTo>
                  <a:lnTo>
                    <a:pt x="320" y="40"/>
                  </a:lnTo>
                  <a:lnTo>
                    <a:pt x="302" y="52"/>
                  </a:lnTo>
                  <a:lnTo>
                    <a:pt x="286" y="59"/>
                  </a:lnTo>
                  <a:lnTo>
                    <a:pt x="259" y="63"/>
                  </a:lnTo>
                  <a:lnTo>
                    <a:pt x="241" y="68"/>
                  </a:lnTo>
                  <a:lnTo>
                    <a:pt x="227" y="68"/>
                  </a:lnTo>
                  <a:lnTo>
                    <a:pt x="220" y="70"/>
                  </a:lnTo>
                  <a:lnTo>
                    <a:pt x="204" y="88"/>
                  </a:lnTo>
                  <a:lnTo>
                    <a:pt x="193" y="88"/>
                  </a:lnTo>
                  <a:lnTo>
                    <a:pt x="172" y="93"/>
                  </a:lnTo>
                  <a:lnTo>
                    <a:pt x="152" y="91"/>
                  </a:lnTo>
                  <a:lnTo>
                    <a:pt x="140" y="109"/>
                  </a:lnTo>
                  <a:lnTo>
                    <a:pt x="125" y="111"/>
                  </a:lnTo>
                  <a:lnTo>
                    <a:pt x="109" y="109"/>
                  </a:lnTo>
                  <a:lnTo>
                    <a:pt x="97" y="107"/>
                  </a:lnTo>
                </a:path>
              </a:pathLst>
            </a:custGeom>
            <a:solidFill>
              <a:srgbClr val="C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4218" y="3697"/>
              <a:ext cx="112" cy="86"/>
            </a:xfrm>
            <a:custGeom>
              <a:avLst/>
              <a:gdLst>
                <a:gd name="T0" fmla="*/ 9 w 118"/>
                <a:gd name="T1" fmla="*/ 0 h 98"/>
                <a:gd name="T2" fmla="*/ 0 w 118"/>
                <a:gd name="T3" fmla="*/ 4 h 98"/>
                <a:gd name="T4" fmla="*/ 9 w 118"/>
                <a:gd name="T5" fmla="*/ 17 h 98"/>
                <a:gd name="T6" fmla="*/ 23 w 118"/>
                <a:gd name="T7" fmla="*/ 19 h 98"/>
                <a:gd name="T8" fmla="*/ 34 w 118"/>
                <a:gd name="T9" fmla="*/ 30 h 98"/>
                <a:gd name="T10" fmla="*/ 45 w 118"/>
                <a:gd name="T11" fmla="*/ 34 h 98"/>
                <a:gd name="T12" fmla="*/ 65 w 118"/>
                <a:gd name="T13" fmla="*/ 46 h 98"/>
                <a:gd name="T14" fmla="*/ 76 w 118"/>
                <a:gd name="T15" fmla="*/ 49 h 98"/>
                <a:gd name="T16" fmla="*/ 91 w 118"/>
                <a:gd name="T17" fmla="*/ 58 h 98"/>
                <a:gd name="T18" fmla="*/ 95 w 118"/>
                <a:gd name="T19" fmla="*/ 54 h 98"/>
                <a:gd name="T20" fmla="*/ 65 w 118"/>
                <a:gd name="T21" fmla="*/ 36 h 98"/>
                <a:gd name="T22" fmla="*/ 63 w 118"/>
                <a:gd name="T23" fmla="*/ 29 h 98"/>
                <a:gd name="T24" fmla="*/ 60 w 118"/>
                <a:gd name="T25" fmla="*/ 22 h 98"/>
                <a:gd name="T26" fmla="*/ 47 w 118"/>
                <a:gd name="T27" fmla="*/ 13 h 98"/>
                <a:gd name="T28" fmla="*/ 44 w 118"/>
                <a:gd name="T29" fmla="*/ 14 h 98"/>
                <a:gd name="T30" fmla="*/ 27 w 118"/>
                <a:gd name="T31" fmla="*/ 5 h 98"/>
                <a:gd name="T32" fmla="*/ 20 w 118"/>
                <a:gd name="T33" fmla="*/ 4 h 98"/>
                <a:gd name="T34" fmla="*/ 9 w 118"/>
                <a:gd name="T35" fmla="*/ 0 h 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8"/>
                <a:gd name="T55" fmla="*/ 0 h 98"/>
                <a:gd name="T56" fmla="*/ 118 w 118"/>
                <a:gd name="T57" fmla="*/ 98 h 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8" h="98">
                  <a:moveTo>
                    <a:pt x="9" y="0"/>
                  </a:moveTo>
                  <a:lnTo>
                    <a:pt x="0" y="6"/>
                  </a:lnTo>
                  <a:lnTo>
                    <a:pt x="11" y="29"/>
                  </a:lnTo>
                  <a:lnTo>
                    <a:pt x="27" y="33"/>
                  </a:lnTo>
                  <a:lnTo>
                    <a:pt x="42" y="51"/>
                  </a:lnTo>
                  <a:lnTo>
                    <a:pt x="56" y="58"/>
                  </a:lnTo>
                  <a:lnTo>
                    <a:pt x="81" y="76"/>
                  </a:lnTo>
                  <a:lnTo>
                    <a:pt x="94" y="83"/>
                  </a:lnTo>
                  <a:lnTo>
                    <a:pt x="112" y="97"/>
                  </a:lnTo>
                  <a:lnTo>
                    <a:pt x="117" y="90"/>
                  </a:lnTo>
                  <a:lnTo>
                    <a:pt x="81" y="60"/>
                  </a:lnTo>
                  <a:lnTo>
                    <a:pt x="78" y="49"/>
                  </a:lnTo>
                  <a:lnTo>
                    <a:pt x="74" y="36"/>
                  </a:lnTo>
                  <a:lnTo>
                    <a:pt x="58" y="22"/>
                  </a:lnTo>
                  <a:lnTo>
                    <a:pt x="54" y="24"/>
                  </a:lnTo>
                  <a:lnTo>
                    <a:pt x="33" y="9"/>
                  </a:lnTo>
                  <a:lnTo>
                    <a:pt x="24" y="4"/>
                  </a:lnTo>
                  <a:lnTo>
                    <a:pt x="9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4342" y="3985"/>
              <a:ext cx="215" cy="54"/>
            </a:xfrm>
            <a:custGeom>
              <a:avLst/>
              <a:gdLst>
                <a:gd name="T0" fmla="*/ 39 w 226"/>
                <a:gd name="T1" fmla="*/ 8 h 62"/>
                <a:gd name="T2" fmla="*/ 51 w 226"/>
                <a:gd name="T3" fmla="*/ 3 h 62"/>
                <a:gd name="T4" fmla="*/ 59 w 226"/>
                <a:gd name="T5" fmla="*/ 8 h 62"/>
                <a:gd name="T6" fmla="*/ 63 w 226"/>
                <a:gd name="T7" fmla="*/ 9 h 62"/>
                <a:gd name="T8" fmla="*/ 74 w 226"/>
                <a:gd name="T9" fmla="*/ 5 h 62"/>
                <a:gd name="T10" fmla="*/ 80 w 226"/>
                <a:gd name="T11" fmla="*/ 3 h 62"/>
                <a:gd name="T12" fmla="*/ 109 w 226"/>
                <a:gd name="T13" fmla="*/ 5 h 62"/>
                <a:gd name="T14" fmla="*/ 138 w 226"/>
                <a:gd name="T15" fmla="*/ 3 h 62"/>
                <a:gd name="T16" fmla="*/ 147 w 226"/>
                <a:gd name="T17" fmla="*/ 10 h 62"/>
                <a:gd name="T18" fmla="*/ 147 w 226"/>
                <a:gd name="T19" fmla="*/ 13 h 62"/>
                <a:gd name="T20" fmla="*/ 167 w 226"/>
                <a:gd name="T21" fmla="*/ 11 h 62"/>
                <a:gd name="T22" fmla="*/ 178 w 226"/>
                <a:gd name="T23" fmla="*/ 13 h 62"/>
                <a:gd name="T24" fmla="*/ 185 w 226"/>
                <a:gd name="T25" fmla="*/ 17 h 62"/>
                <a:gd name="T26" fmla="*/ 178 w 226"/>
                <a:gd name="T27" fmla="*/ 22 h 62"/>
                <a:gd name="T28" fmla="*/ 160 w 226"/>
                <a:gd name="T29" fmla="*/ 22 h 62"/>
                <a:gd name="T30" fmla="*/ 148 w 226"/>
                <a:gd name="T31" fmla="*/ 26 h 62"/>
                <a:gd name="T32" fmla="*/ 127 w 226"/>
                <a:gd name="T33" fmla="*/ 26 h 62"/>
                <a:gd name="T34" fmla="*/ 108 w 226"/>
                <a:gd name="T35" fmla="*/ 32 h 62"/>
                <a:gd name="T36" fmla="*/ 91 w 226"/>
                <a:gd name="T37" fmla="*/ 35 h 62"/>
                <a:gd name="T38" fmla="*/ 76 w 226"/>
                <a:gd name="T39" fmla="*/ 28 h 62"/>
                <a:gd name="T40" fmla="*/ 59 w 226"/>
                <a:gd name="T41" fmla="*/ 22 h 62"/>
                <a:gd name="T42" fmla="*/ 42 w 226"/>
                <a:gd name="T43" fmla="*/ 22 h 62"/>
                <a:gd name="T44" fmla="*/ 16 w 226"/>
                <a:gd name="T45" fmla="*/ 18 h 62"/>
                <a:gd name="T46" fmla="*/ 9 w 226"/>
                <a:gd name="T47" fmla="*/ 13 h 62"/>
                <a:gd name="T48" fmla="*/ 0 w 226"/>
                <a:gd name="T49" fmla="*/ 3 h 62"/>
                <a:gd name="T50" fmla="*/ 4 w 226"/>
                <a:gd name="T51" fmla="*/ 0 h 62"/>
                <a:gd name="T52" fmla="*/ 25 w 226"/>
                <a:gd name="T53" fmla="*/ 3 h 62"/>
                <a:gd name="T54" fmla="*/ 39 w 226"/>
                <a:gd name="T55" fmla="*/ 8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6"/>
                <a:gd name="T85" fmla="*/ 0 h 62"/>
                <a:gd name="T86" fmla="*/ 226 w 226"/>
                <a:gd name="T87" fmla="*/ 62 h 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6" h="62">
                  <a:moveTo>
                    <a:pt x="47" y="13"/>
                  </a:moveTo>
                  <a:lnTo>
                    <a:pt x="63" y="4"/>
                  </a:lnTo>
                  <a:lnTo>
                    <a:pt x="72" y="13"/>
                  </a:lnTo>
                  <a:lnTo>
                    <a:pt x="77" y="15"/>
                  </a:lnTo>
                  <a:lnTo>
                    <a:pt x="90" y="9"/>
                  </a:lnTo>
                  <a:lnTo>
                    <a:pt x="97" y="4"/>
                  </a:lnTo>
                  <a:lnTo>
                    <a:pt x="134" y="9"/>
                  </a:lnTo>
                  <a:lnTo>
                    <a:pt x="168" y="6"/>
                  </a:lnTo>
                  <a:lnTo>
                    <a:pt x="179" y="18"/>
                  </a:lnTo>
                  <a:lnTo>
                    <a:pt x="179" y="22"/>
                  </a:lnTo>
                  <a:lnTo>
                    <a:pt x="204" y="20"/>
                  </a:lnTo>
                  <a:lnTo>
                    <a:pt x="218" y="22"/>
                  </a:lnTo>
                  <a:lnTo>
                    <a:pt x="225" y="29"/>
                  </a:lnTo>
                  <a:lnTo>
                    <a:pt x="218" y="38"/>
                  </a:lnTo>
                  <a:lnTo>
                    <a:pt x="195" y="38"/>
                  </a:lnTo>
                  <a:lnTo>
                    <a:pt x="181" y="45"/>
                  </a:lnTo>
                  <a:lnTo>
                    <a:pt x="156" y="45"/>
                  </a:lnTo>
                  <a:lnTo>
                    <a:pt x="131" y="56"/>
                  </a:lnTo>
                  <a:lnTo>
                    <a:pt x="111" y="61"/>
                  </a:lnTo>
                  <a:lnTo>
                    <a:pt x="93" y="49"/>
                  </a:lnTo>
                  <a:lnTo>
                    <a:pt x="72" y="38"/>
                  </a:lnTo>
                  <a:lnTo>
                    <a:pt x="50" y="38"/>
                  </a:lnTo>
                  <a:lnTo>
                    <a:pt x="20" y="31"/>
                  </a:lnTo>
                  <a:lnTo>
                    <a:pt x="9" y="22"/>
                  </a:lnTo>
                  <a:lnTo>
                    <a:pt x="0" y="6"/>
                  </a:lnTo>
                  <a:lnTo>
                    <a:pt x="4" y="0"/>
                  </a:lnTo>
                  <a:lnTo>
                    <a:pt x="29" y="4"/>
                  </a:lnTo>
                  <a:lnTo>
                    <a:pt x="47" y="13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4341" y="3595"/>
              <a:ext cx="36" cy="32"/>
            </a:xfrm>
            <a:custGeom>
              <a:avLst/>
              <a:gdLst>
                <a:gd name="T0" fmla="*/ 29 w 38"/>
                <a:gd name="T1" fmla="*/ 0 h 37"/>
                <a:gd name="T2" fmla="*/ 10 w 38"/>
                <a:gd name="T3" fmla="*/ 0 h 37"/>
                <a:gd name="T4" fmla="*/ 2 w 38"/>
                <a:gd name="T5" fmla="*/ 3 h 37"/>
                <a:gd name="T6" fmla="*/ 0 w 38"/>
                <a:gd name="T7" fmla="*/ 11 h 37"/>
                <a:gd name="T8" fmla="*/ 0 w 38"/>
                <a:gd name="T9" fmla="*/ 19 h 37"/>
                <a:gd name="T10" fmla="*/ 9 w 38"/>
                <a:gd name="T11" fmla="*/ 20 h 37"/>
                <a:gd name="T12" fmla="*/ 26 w 38"/>
                <a:gd name="T13" fmla="*/ 13 h 37"/>
                <a:gd name="T14" fmla="*/ 29 w 38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37"/>
                <a:gd name="T26" fmla="*/ 38 w 38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37">
                  <a:moveTo>
                    <a:pt x="37" y="0"/>
                  </a:moveTo>
                  <a:lnTo>
                    <a:pt x="14" y="0"/>
                  </a:lnTo>
                  <a:lnTo>
                    <a:pt x="2" y="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12" y="36"/>
                  </a:lnTo>
                  <a:lnTo>
                    <a:pt x="32" y="23"/>
                  </a:lnTo>
                  <a:lnTo>
                    <a:pt x="37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4567" y="3902"/>
              <a:ext cx="47" cy="38"/>
            </a:xfrm>
            <a:custGeom>
              <a:avLst/>
              <a:gdLst>
                <a:gd name="T0" fmla="*/ 38 w 50"/>
                <a:gd name="T1" fmla="*/ 0 h 43"/>
                <a:gd name="T2" fmla="*/ 38 w 50"/>
                <a:gd name="T3" fmla="*/ 9 h 43"/>
                <a:gd name="T4" fmla="*/ 14 w 50"/>
                <a:gd name="T5" fmla="*/ 21 h 43"/>
                <a:gd name="T6" fmla="*/ 4 w 50"/>
                <a:gd name="T7" fmla="*/ 26 h 43"/>
                <a:gd name="T8" fmla="*/ 0 w 50"/>
                <a:gd name="T9" fmla="*/ 24 h 43"/>
                <a:gd name="T10" fmla="*/ 4 w 50"/>
                <a:gd name="T11" fmla="*/ 14 h 43"/>
                <a:gd name="T12" fmla="*/ 21 w 50"/>
                <a:gd name="T13" fmla="*/ 4 h 43"/>
                <a:gd name="T14" fmla="*/ 38 w 50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43"/>
                <a:gd name="T26" fmla="*/ 50 w 50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43">
                  <a:moveTo>
                    <a:pt x="49" y="0"/>
                  </a:moveTo>
                  <a:lnTo>
                    <a:pt x="49" y="14"/>
                  </a:lnTo>
                  <a:lnTo>
                    <a:pt x="18" y="35"/>
                  </a:lnTo>
                  <a:lnTo>
                    <a:pt x="4" y="42"/>
                  </a:lnTo>
                  <a:lnTo>
                    <a:pt x="0" y="39"/>
                  </a:lnTo>
                  <a:lnTo>
                    <a:pt x="4" y="23"/>
                  </a:lnTo>
                  <a:lnTo>
                    <a:pt x="25" y="7"/>
                  </a:lnTo>
                  <a:lnTo>
                    <a:pt x="49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4405" y="3644"/>
              <a:ext cx="55" cy="36"/>
            </a:xfrm>
            <a:custGeom>
              <a:avLst/>
              <a:gdLst>
                <a:gd name="T0" fmla="*/ 25 w 58"/>
                <a:gd name="T1" fmla="*/ 0 h 41"/>
                <a:gd name="T2" fmla="*/ 46 w 58"/>
                <a:gd name="T3" fmla="*/ 17 h 41"/>
                <a:gd name="T4" fmla="*/ 42 w 58"/>
                <a:gd name="T5" fmla="*/ 21 h 41"/>
                <a:gd name="T6" fmla="*/ 29 w 58"/>
                <a:gd name="T7" fmla="*/ 24 h 41"/>
                <a:gd name="T8" fmla="*/ 28 w 58"/>
                <a:gd name="T9" fmla="*/ 18 h 41"/>
                <a:gd name="T10" fmla="*/ 25 w 58"/>
                <a:gd name="T11" fmla="*/ 16 h 41"/>
                <a:gd name="T12" fmla="*/ 17 w 58"/>
                <a:gd name="T13" fmla="*/ 18 h 41"/>
                <a:gd name="T14" fmla="*/ 9 w 58"/>
                <a:gd name="T15" fmla="*/ 14 h 41"/>
                <a:gd name="T16" fmla="*/ 6 w 58"/>
                <a:gd name="T17" fmla="*/ 10 h 41"/>
                <a:gd name="T18" fmla="*/ 9 w 58"/>
                <a:gd name="T19" fmla="*/ 8 h 41"/>
                <a:gd name="T20" fmla="*/ 2 w 58"/>
                <a:gd name="T21" fmla="*/ 12 h 41"/>
                <a:gd name="T22" fmla="*/ 0 w 58"/>
                <a:gd name="T23" fmla="*/ 8 h 41"/>
                <a:gd name="T24" fmla="*/ 11 w 58"/>
                <a:gd name="T25" fmla="*/ 4 h 41"/>
                <a:gd name="T26" fmla="*/ 25 w 58"/>
                <a:gd name="T27" fmla="*/ 0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"/>
                <a:gd name="T43" fmla="*/ 0 h 41"/>
                <a:gd name="T44" fmla="*/ 58 w 58"/>
                <a:gd name="T45" fmla="*/ 41 h 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" h="41">
                  <a:moveTo>
                    <a:pt x="30" y="0"/>
                  </a:moveTo>
                  <a:lnTo>
                    <a:pt x="57" y="28"/>
                  </a:lnTo>
                  <a:lnTo>
                    <a:pt x="52" y="35"/>
                  </a:lnTo>
                  <a:lnTo>
                    <a:pt x="37" y="40"/>
                  </a:lnTo>
                  <a:lnTo>
                    <a:pt x="35" y="31"/>
                  </a:lnTo>
                  <a:lnTo>
                    <a:pt x="30" y="26"/>
                  </a:lnTo>
                  <a:lnTo>
                    <a:pt x="21" y="31"/>
                  </a:lnTo>
                  <a:lnTo>
                    <a:pt x="10" y="24"/>
                  </a:lnTo>
                  <a:lnTo>
                    <a:pt x="6" y="17"/>
                  </a:lnTo>
                  <a:lnTo>
                    <a:pt x="13" y="13"/>
                  </a:lnTo>
                  <a:lnTo>
                    <a:pt x="2" y="20"/>
                  </a:lnTo>
                  <a:lnTo>
                    <a:pt x="0" y="13"/>
                  </a:lnTo>
                  <a:lnTo>
                    <a:pt x="15" y="6"/>
                  </a:lnTo>
                  <a:lnTo>
                    <a:pt x="30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3173" y="3306"/>
              <a:ext cx="72" cy="120"/>
            </a:xfrm>
            <a:custGeom>
              <a:avLst/>
              <a:gdLst>
                <a:gd name="T0" fmla="*/ 58 w 77"/>
                <a:gd name="T1" fmla="*/ 0 h 137"/>
                <a:gd name="T2" fmla="*/ 39 w 77"/>
                <a:gd name="T3" fmla="*/ 17 h 137"/>
                <a:gd name="T4" fmla="*/ 18 w 77"/>
                <a:gd name="T5" fmla="*/ 17 h 137"/>
                <a:gd name="T6" fmla="*/ 0 w 77"/>
                <a:gd name="T7" fmla="*/ 26 h 137"/>
                <a:gd name="T8" fmla="*/ 4 w 77"/>
                <a:gd name="T9" fmla="*/ 40 h 137"/>
                <a:gd name="T10" fmla="*/ 4 w 77"/>
                <a:gd name="T11" fmla="*/ 64 h 137"/>
                <a:gd name="T12" fmla="*/ 18 w 77"/>
                <a:gd name="T13" fmla="*/ 80 h 137"/>
                <a:gd name="T14" fmla="*/ 32 w 77"/>
                <a:gd name="T15" fmla="*/ 76 h 137"/>
                <a:gd name="T16" fmla="*/ 35 w 77"/>
                <a:gd name="T17" fmla="*/ 67 h 137"/>
                <a:gd name="T18" fmla="*/ 51 w 77"/>
                <a:gd name="T19" fmla="*/ 44 h 137"/>
                <a:gd name="T20" fmla="*/ 51 w 77"/>
                <a:gd name="T21" fmla="*/ 31 h 137"/>
                <a:gd name="T22" fmla="*/ 58 w 77"/>
                <a:gd name="T23" fmla="*/ 0 h 1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"/>
                <a:gd name="T37" fmla="*/ 0 h 137"/>
                <a:gd name="T38" fmla="*/ 77 w 77"/>
                <a:gd name="T39" fmla="*/ 137 h 1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" h="137">
                  <a:moveTo>
                    <a:pt x="76" y="0"/>
                  </a:moveTo>
                  <a:lnTo>
                    <a:pt x="51" y="29"/>
                  </a:lnTo>
                  <a:lnTo>
                    <a:pt x="22" y="29"/>
                  </a:lnTo>
                  <a:lnTo>
                    <a:pt x="0" y="45"/>
                  </a:lnTo>
                  <a:lnTo>
                    <a:pt x="4" y="70"/>
                  </a:lnTo>
                  <a:lnTo>
                    <a:pt x="4" y="108"/>
                  </a:lnTo>
                  <a:lnTo>
                    <a:pt x="22" y="136"/>
                  </a:lnTo>
                  <a:lnTo>
                    <a:pt x="42" y="129"/>
                  </a:lnTo>
                  <a:lnTo>
                    <a:pt x="46" y="113"/>
                  </a:lnTo>
                  <a:lnTo>
                    <a:pt x="67" y="74"/>
                  </a:lnTo>
                  <a:lnTo>
                    <a:pt x="67" y="52"/>
                  </a:lnTo>
                  <a:lnTo>
                    <a:pt x="76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2433" y="2534"/>
              <a:ext cx="812" cy="735"/>
            </a:xfrm>
            <a:custGeom>
              <a:avLst/>
              <a:gdLst>
                <a:gd name="T0" fmla="*/ 10 w 853"/>
                <a:gd name="T1" fmla="*/ 96 h 837"/>
                <a:gd name="T2" fmla="*/ 10 w 853"/>
                <a:gd name="T3" fmla="*/ 116 h 837"/>
                <a:gd name="T4" fmla="*/ 66 w 853"/>
                <a:gd name="T5" fmla="*/ 148 h 837"/>
                <a:gd name="T6" fmla="*/ 111 w 853"/>
                <a:gd name="T7" fmla="*/ 166 h 837"/>
                <a:gd name="T8" fmla="*/ 108 w 853"/>
                <a:gd name="T9" fmla="*/ 193 h 837"/>
                <a:gd name="T10" fmla="*/ 131 w 853"/>
                <a:gd name="T11" fmla="*/ 231 h 837"/>
                <a:gd name="T12" fmla="*/ 145 w 853"/>
                <a:gd name="T13" fmla="*/ 286 h 837"/>
                <a:gd name="T14" fmla="*/ 121 w 853"/>
                <a:gd name="T15" fmla="*/ 286 h 837"/>
                <a:gd name="T16" fmla="*/ 106 w 853"/>
                <a:gd name="T17" fmla="*/ 313 h 837"/>
                <a:gd name="T18" fmla="*/ 89 w 853"/>
                <a:gd name="T19" fmla="*/ 340 h 837"/>
                <a:gd name="T20" fmla="*/ 51 w 853"/>
                <a:gd name="T21" fmla="*/ 389 h 837"/>
                <a:gd name="T22" fmla="*/ 53 w 853"/>
                <a:gd name="T23" fmla="*/ 412 h 837"/>
                <a:gd name="T24" fmla="*/ 147 w 853"/>
                <a:gd name="T25" fmla="*/ 457 h 837"/>
                <a:gd name="T26" fmla="*/ 227 w 853"/>
                <a:gd name="T27" fmla="*/ 484 h 837"/>
                <a:gd name="T28" fmla="*/ 297 w 853"/>
                <a:gd name="T29" fmla="*/ 497 h 837"/>
                <a:gd name="T30" fmla="*/ 322 w 853"/>
                <a:gd name="T31" fmla="*/ 458 h 837"/>
                <a:gd name="T32" fmla="*/ 386 w 853"/>
                <a:gd name="T33" fmla="*/ 443 h 837"/>
                <a:gd name="T34" fmla="*/ 431 w 853"/>
                <a:gd name="T35" fmla="*/ 458 h 837"/>
                <a:gd name="T36" fmla="*/ 494 w 853"/>
                <a:gd name="T37" fmla="*/ 484 h 837"/>
                <a:gd name="T38" fmla="*/ 552 w 853"/>
                <a:gd name="T39" fmla="*/ 474 h 837"/>
                <a:gd name="T40" fmla="*/ 595 w 853"/>
                <a:gd name="T41" fmla="*/ 442 h 837"/>
                <a:gd name="T42" fmla="*/ 569 w 853"/>
                <a:gd name="T43" fmla="*/ 428 h 837"/>
                <a:gd name="T44" fmla="*/ 565 w 853"/>
                <a:gd name="T45" fmla="*/ 382 h 837"/>
                <a:gd name="T46" fmla="*/ 580 w 853"/>
                <a:gd name="T47" fmla="*/ 340 h 837"/>
                <a:gd name="T48" fmla="*/ 580 w 853"/>
                <a:gd name="T49" fmla="*/ 302 h 837"/>
                <a:gd name="T50" fmla="*/ 550 w 853"/>
                <a:gd name="T51" fmla="*/ 304 h 837"/>
                <a:gd name="T52" fmla="*/ 537 w 853"/>
                <a:gd name="T53" fmla="*/ 297 h 837"/>
                <a:gd name="T54" fmla="*/ 569 w 853"/>
                <a:gd name="T55" fmla="*/ 270 h 837"/>
                <a:gd name="T56" fmla="*/ 619 w 853"/>
                <a:gd name="T57" fmla="*/ 235 h 837"/>
                <a:gd name="T58" fmla="*/ 644 w 853"/>
                <a:gd name="T59" fmla="*/ 219 h 837"/>
                <a:gd name="T60" fmla="*/ 663 w 853"/>
                <a:gd name="T61" fmla="*/ 185 h 837"/>
                <a:gd name="T62" fmla="*/ 700 w 853"/>
                <a:gd name="T63" fmla="*/ 155 h 837"/>
                <a:gd name="T64" fmla="*/ 658 w 853"/>
                <a:gd name="T65" fmla="*/ 142 h 837"/>
                <a:gd name="T66" fmla="*/ 610 w 853"/>
                <a:gd name="T67" fmla="*/ 130 h 837"/>
                <a:gd name="T68" fmla="*/ 576 w 853"/>
                <a:gd name="T69" fmla="*/ 108 h 837"/>
                <a:gd name="T70" fmla="*/ 532 w 853"/>
                <a:gd name="T71" fmla="*/ 80 h 837"/>
                <a:gd name="T72" fmla="*/ 493 w 853"/>
                <a:gd name="T73" fmla="*/ 50 h 837"/>
                <a:gd name="T74" fmla="*/ 465 w 853"/>
                <a:gd name="T75" fmla="*/ 20 h 837"/>
                <a:gd name="T76" fmla="*/ 405 w 853"/>
                <a:gd name="T77" fmla="*/ 2 h 837"/>
                <a:gd name="T78" fmla="*/ 380 w 853"/>
                <a:gd name="T79" fmla="*/ 22 h 837"/>
                <a:gd name="T80" fmla="*/ 290 w 853"/>
                <a:gd name="T81" fmla="*/ 58 h 837"/>
                <a:gd name="T82" fmla="*/ 242 w 853"/>
                <a:gd name="T83" fmla="*/ 68 h 837"/>
                <a:gd name="T84" fmla="*/ 200 w 853"/>
                <a:gd name="T85" fmla="*/ 52 h 837"/>
                <a:gd name="T86" fmla="*/ 179 w 853"/>
                <a:gd name="T87" fmla="*/ 37 h 837"/>
                <a:gd name="T88" fmla="*/ 186 w 853"/>
                <a:gd name="T89" fmla="*/ 55 h 837"/>
                <a:gd name="T90" fmla="*/ 179 w 853"/>
                <a:gd name="T91" fmla="*/ 76 h 837"/>
                <a:gd name="T92" fmla="*/ 167 w 853"/>
                <a:gd name="T93" fmla="*/ 91 h 837"/>
                <a:gd name="T94" fmla="*/ 129 w 853"/>
                <a:gd name="T95" fmla="*/ 83 h 837"/>
                <a:gd name="T96" fmla="*/ 85 w 853"/>
                <a:gd name="T97" fmla="*/ 63 h 837"/>
                <a:gd name="T98" fmla="*/ 53 w 853"/>
                <a:gd name="T99" fmla="*/ 71 h 8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3"/>
                <a:gd name="T151" fmla="*/ 0 h 837"/>
                <a:gd name="T152" fmla="*/ 853 w 853"/>
                <a:gd name="T153" fmla="*/ 837 h 8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3" h="837">
                  <a:moveTo>
                    <a:pt x="13" y="118"/>
                  </a:moveTo>
                  <a:lnTo>
                    <a:pt x="22" y="138"/>
                  </a:lnTo>
                  <a:lnTo>
                    <a:pt x="13" y="156"/>
                  </a:lnTo>
                  <a:lnTo>
                    <a:pt x="11" y="161"/>
                  </a:lnTo>
                  <a:lnTo>
                    <a:pt x="0" y="159"/>
                  </a:lnTo>
                  <a:lnTo>
                    <a:pt x="4" y="168"/>
                  </a:lnTo>
                  <a:lnTo>
                    <a:pt x="4" y="177"/>
                  </a:lnTo>
                  <a:lnTo>
                    <a:pt x="13" y="195"/>
                  </a:lnTo>
                  <a:lnTo>
                    <a:pt x="33" y="188"/>
                  </a:lnTo>
                  <a:lnTo>
                    <a:pt x="56" y="215"/>
                  </a:lnTo>
                  <a:lnTo>
                    <a:pt x="67" y="233"/>
                  </a:lnTo>
                  <a:lnTo>
                    <a:pt x="81" y="247"/>
                  </a:lnTo>
                  <a:lnTo>
                    <a:pt x="101" y="247"/>
                  </a:lnTo>
                  <a:lnTo>
                    <a:pt x="108" y="263"/>
                  </a:lnTo>
                  <a:lnTo>
                    <a:pt x="126" y="277"/>
                  </a:lnTo>
                  <a:lnTo>
                    <a:pt x="135" y="279"/>
                  </a:lnTo>
                  <a:lnTo>
                    <a:pt x="138" y="286"/>
                  </a:lnTo>
                  <a:lnTo>
                    <a:pt x="133" y="302"/>
                  </a:lnTo>
                  <a:lnTo>
                    <a:pt x="133" y="313"/>
                  </a:lnTo>
                  <a:lnTo>
                    <a:pt x="131" y="324"/>
                  </a:lnTo>
                  <a:lnTo>
                    <a:pt x="126" y="347"/>
                  </a:lnTo>
                  <a:lnTo>
                    <a:pt x="142" y="368"/>
                  </a:lnTo>
                  <a:lnTo>
                    <a:pt x="160" y="381"/>
                  </a:lnTo>
                  <a:lnTo>
                    <a:pt x="160" y="390"/>
                  </a:lnTo>
                  <a:lnTo>
                    <a:pt x="158" y="427"/>
                  </a:lnTo>
                  <a:lnTo>
                    <a:pt x="154" y="456"/>
                  </a:lnTo>
                  <a:lnTo>
                    <a:pt x="158" y="467"/>
                  </a:lnTo>
                  <a:lnTo>
                    <a:pt x="176" y="481"/>
                  </a:lnTo>
                  <a:lnTo>
                    <a:pt x="176" y="506"/>
                  </a:lnTo>
                  <a:lnTo>
                    <a:pt x="176" y="522"/>
                  </a:lnTo>
                  <a:lnTo>
                    <a:pt x="156" y="497"/>
                  </a:lnTo>
                  <a:lnTo>
                    <a:pt x="147" y="481"/>
                  </a:lnTo>
                  <a:lnTo>
                    <a:pt x="140" y="486"/>
                  </a:lnTo>
                  <a:lnTo>
                    <a:pt x="145" y="497"/>
                  </a:lnTo>
                  <a:lnTo>
                    <a:pt x="138" y="513"/>
                  </a:lnTo>
                  <a:lnTo>
                    <a:pt x="129" y="527"/>
                  </a:lnTo>
                  <a:lnTo>
                    <a:pt x="122" y="538"/>
                  </a:lnTo>
                  <a:lnTo>
                    <a:pt x="131" y="547"/>
                  </a:lnTo>
                  <a:lnTo>
                    <a:pt x="124" y="558"/>
                  </a:lnTo>
                  <a:lnTo>
                    <a:pt x="108" y="572"/>
                  </a:lnTo>
                  <a:lnTo>
                    <a:pt x="106" y="586"/>
                  </a:lnTo>
                  <a:lnTo>
                    <a:pt x="99" y="599"/>
                  </a:lnTo>
                  <a:lnTo>
                    <a:pt x="77" y="627"/>
                  </a:lnTo>
                  <a:lnTo>
                    <a:pt x="63" y="654"/>
                  </a:lnTo>
                  <a:lnTo>
                    <a:pt x="63" y="658"/>
                  </a:lnTo>
                  <a:lnTo>
                    <a:pt x="70" y="665"/>
                  </a:lnTo>
                  <a:lnTo>
                    <a:pt x="61" y="679"/>
                  </a:lnTo>
                  <a:lnTo>
                    <a:pt x="65" y="692"/>
                  </a:lnTo>
                  <a:lnTo>
                    <a:pt x="77" y="711"/>
                  </a:lnTo>
                  <a:lnTo>
                    <a:pt x="131" y="740"/>
                  </a:lnTo>
                  <a:lnTo>
                    <a:pt x="167" y="772"/>
                  </a:lnTo>
                  <a:lnTo>
                    <a:pt x="179" y="767"/>
                  </a:lnTo>
                  <a:lnTo>
                    <a:pt x="199" y="761"/>
                  </a:lnTo>
                  <a:lnTo>
                    <a:pt x="262" y="788"/>
                  </a:lnTo>
                  <a:lnTo>
                    <a:pt x="271" y="797"/>
                  </a:lnTo>
                  <a:lnTo>
                    <a:pt x="276" y="813"/>
                  </a:lnTo>
                  <a:lnTo>
                    <a:pt x="287" y="820"/>
                  </a:lnTo>
                  <a:lnTo>
                    <a:pt x="301" y="822"/>
                  </a:lnTo>
                  <a:lnTo>
                    <a:pt x="324" y="833"/>
                  </a:lnTo>
                  <a:lnTo>
                    <a:pt x="362" y="836"/>
                  </a:lnTo>
                  <a:lnTo>
                    <a:pt x="373" y="822"/>
                  </a:lnTo>
                  <a:lnTo>
                    <a:pt x="376" y="804"/>
                  </a:lnTo>
                  <a:lnTo>
                    <a:pt x="376" y="786"/>
                  </a:lnTo>
                  <a:lnTo>
                    <a:pt x="392" y="772"/>
                  </a:lnTo>
                  <a:lnTo>
                    <a:pt x="423" y="756"/>
                  </a:lnTo>
                  <a:lnTo>
                    <a:pt x="439" y="754"/>
                  </a:lnTo>
                  <a:lnTo>
                    <a:pt x="455" y="745"/>
                  </a:lnTo>
                  <a:lnTo>
                    <a:pt x="469" y="745"/>
                  </a:lnTo>
                  <a:lnTo>
                    <a:pt x="487" y="756"/>
                  </a:lnTo>
                  <a:lnTo>
                    <a:pt x="498" y="770"/>
                  </a:lnTo>
                  <a:lnTo>
                    <a:pt x="514" y="770"/>
                  </a:lnTo>
                  <a:lnTo>
                    <a:pt x="525" y="772"/>
                  </a:lnTo>
                  <a:lnTo>
                    <a:pt x="550" y="774"/>
                  </a:lnTo>
                  <a:lnTo>
                    <a:pt x="566" y="797"/>
                  </a:lnTo>
                  <a:lnTo>
                    <a:pt x="582" y="806"/>
                  </a:lnTo>
                  <a:lnTo>
                    <a:pt x="602" y="813"/>
                  </a:lnTo>
                  <a:lnTo>
                    <a:pt x="620" y="824"/>
                  </a:lnTo>
                  <a:lnTo>
                    <a:pt x="629" y="826"/>
                  </a:lnTo>
                  <a:lnTo>
                    <a:pt x="657" y="799"/>
                  </a:lnTo>
                  <a:lnTo>
                    <a:pt x="672" y="797"/>
                  </a:lnTo>
                  <a:lnTo>
                    <a:pt x="686" y="786"/>
                  </a:lnTo>
                  <a:lnTo>
                    <a:pt x="702" y="772"/>
                  </a:lnTo>
                  <a:lnTo>
                    <a:pt x="727" y="772"/>
                  </a:lnTo>
                  <a:lnTo>
                    <a:pt x="725" y="742"/>
                  </a:lnTo>
                  <a:lnTo>
                    <a:pt x="720" y="733"/>
                  </a:lnTo>
                  <a:lnTo>
                    <a:pt x="709" y="720"/>
                  </a:lnTo>
                  <a:lnTo>
                    <a:pt x="702" y="722"/>
                  </a:lnTo>
                  <a:lnTo>
                    <a:pt x="693" y="720"/>
                  </a:lnTo>
                  <a:lnTo>
                    <a:pt x="686" y="706"/>
                  </a:lnTo>
                  <a:lnTo>
                    <a:pt x="684" y="679"/>
                  </a:lnTo>
                  <a:lnTo>
                    <a:pt x="700" y="658"/>
                  </a:lnTo>
                  <a:lnTo>
                    <a:pt x="688" y="642"/>
                  </a:lnTo>
                  <a:lnTo>
                    <a:pt x="688" y="636"/>
                  </a:lnTo>
                  <a:lnTo>
                    <a:pt x="711" y="613"/>
                  </a:lnTo>
                  <a:lnTo>
                    <a:pt x="711" y="604"/>
                  </a:lnTo>
                  <a:lnTo>
                    <a:pt x="706" y="572"/>
                  </a:lnTo>
                  <a:lnTo>
                    <a:pt x="722" y="558"/>
                  </a:lnTo>
                  <a:lnTo>
                    <a:pt x="709" y="542"/>
                  </a:lnTo>
                  <a:lnTo>
                    <a:pt x="709" y="529"/>
                  </a:lnTo>
                  <a:lnTo>
                    <a:pt x="706" y="508"/>
                  </a:lnTo>
                  <a:lnTo>
                    <a:pt x="702" y="502"/>
                  </a:lnTo>
                  <a:lnTo>
                    <a:pt x="688" y="502"/>
                  </a:lnTo>
                  <a:lnTo>
                    <a:pt x="675" y="506"/>
                  </a:lnTo>
                  <a:lnTo>
                    <a:pt x="670" y="511"/>
                  </a:lnTo>
                  <a:lnTo>
                    <a:pt x="661" y="517"/>
                  </a:lnTo>
                  <a:lnTo>
                    <a:pt x="650" y="522"/>
                  </a:lnTo>
                  <a:lnTo>
                    <a:pt x="645" y="511"/>
                  </a:lnTo>
                  <a:lnTo>
                    <a:pt x="654" y="499"/>
                  </a:lnTo>
                  <a:lnTo>
                    <a:pt x="659" y="490"/>
                  </a:lnTo>
                  <a:lnTo>
                    <a:pt x="659" y="481"/>
                  </a:lnTo>
                  <a:lnTo>
                    <a:pt x="682" y="458"/>
                  </a:lnTo>
                  <a:lnTo>
                    <a:pt x="693" y="454"/>
                  </a:lnTo>
                  <a:lnTo>
                    <a:pt x="695" y="438"/>
                  </a:lnTo>
                  <a:lnTo>
                    <a:pt x="706" y="422"/>
                  </a:lnTo>
                  <a:lnTo>
                    <a:pt x="743" y="395"/>
                  </a:lnTo>
                  <a:lnTo>
                    <a:pt x="754" y="395"/>
                  </a:lnTo>
                  <a:lnTo>
                    <a:pt x="759" y="386"/>
                  </a:lnTo>
                  <a:lnTo>
                    <a:pt x="770" y="374"/>
                  </a:lnTo>
                  <a:lnTo>
                    <a:pt x="779" y="374"/>
                  </a:lnTo>
                  <a:lnTo>
                    <a:pt x="784" y="368"/>
                  </a:lnTo>
                  <a:lnTo>
                    <a:pt x="790" y="363"/>
                  </a:lnTo>
                  <a:lnTo>
                    <a:pt x="799" y="347"/>
                  </a:lnTo>
                  <a:lnTo>
                    <a:pt x="806" y="324"/>
                  </a:lnTo>
                  <a:lnTo>
                    <a:pt x="808" y="311"/>
                  </a:lnTo>
                  <a:lnTo>
                    <a:pt x="808" y="299"/>
                  </a:lnTo>
                  <a:lnTo>
                    <a:pt x="822" y="281"/>
                  </a:lnTo>
                  <a:lnTo>
                    <a:pt x="840" y="272"/>
                  </a:lnTo>
                  <a:lnTo>
                    <a:pt x="852" y="261"/>
                  </a:lnTo>
                  <a:lnTo>
                    <a:pt x="852" y="256"/>
                  </a:lnTo>
                  <a:lnTo>
                    <a:pt x="833" y="245"/>
                  </a:lnTo>
                  <a:lnTo>
                    <a:pt x="827" y="240"/>
                  </a:lnTo>
                  <a:lnTo>
                    <a:pt x="802" y="238"/>
                  </a:lnTo>
                  <a:lnTo>
                    <a:pt x="774" y="233"/>
                  </a:lnTo>
                  <a:lnTo>
                    <a:pt x="763" y="233"/>
                  </a:lnTo>
                  <a:lnTo>
                    <a:pt x="754" y="229"/>
                  </a:lnTo>
                  <a:lnTo>
                    <a:pt x="743" y="218"/>
                  </a:lnTo>
                  <a:lnTo>
                    <a:pt x="734" y="202"/>
                  </a:lnTo>
                  <a:lnTo>
                    <a:pt x="727" y="190"/>
                  </a:lnTo>
                  <a:lnTo>
                    <a:pt x="716" y="186"/>
                  </a:lnTo>
                  <a:lnTo>
                    <a:pt x="702" y="181"/>
                  </a:lnTo>
                  <a:lnTo>
                    <a:pt x="697" y="179"/>
                  </a:lnTo>
                  <a:lnTo>
                    <a:pt x="682" y="165"/>
                  </a:lnTo>
                  <a:lnTo>
                    <a:pt x="659" y="149"/>
                  </a:lnTo>
                  <a:lnTo>
                    <a:pt x="648" y="134"/>
                  </a:lnTo>
                  <a:lnTo>
                    <a:pt x="632" y="129"/>
                  </a:lnTo>
                  <a:lnTo>
                    <a:pt x="625" y="122"/>
                  </a:lnTo>
                  <a:lnTo>
                    <a:pt x="618" y="106"/>
                  </a:lnTo>
                  <a:lnTo>
                    <a:pt x="600" y="84"/>
                  </a:lnTo>
                  <a:lnTo>
                    <a:pt x="595" y="70"/>
                  </a:lnTo>
                  <a:lnTo>
                    <a:pt x="582" y="56"/>
                  </a:lnTo>
                  <a:lnTo>
                    <a:pt x="575" y="43"/>
                  </a:lnTo>
                  <a:lnTo>
                    <a:pt x="566" y="34"/>
                  </a:lnTo>
                  <a:lnTo>
                    <a:pt x="552" y="22"/>
                  </a:lnTo>
                  <a:lnTo>
                    <a:pt x="537" y="6"/>
                  </a:lnTo>
                  <a:lnTo>
                    <a:pt x="525" y="0"/>
                  </a:lnTo>
                  <a:lnTo>
                    <a:pt x="493" y="2"/>
                  </a:lnTo>
                  <a:lnTo>
                    <a:pt x="482" y="2"/>
                  </a:lnTo>
                  <a:lnTo>
                    <a:pt x="464" y="13"/>
                  </a:lnTo>
                  <a:lnTo>
                    <a:pt x="475" y="24"/>
                  </a:lnTo>
                  <a:lnTo>
                    <a:pt x="462" y="38"/>
                  </a:lnTo>
                  <a:lnTo>
                    <a:pt x="432" y="79"/>
                  </a:lnTo>
                  <a:lnTo>
                    <a:pt x="416" y="86"/>
                  </a:lnTo>
                  <a:lnTo>
                    <a:pt x="373" y="90"/>
                  </a:lnTo>
                  <a:lnTo>
                    <a:pt x="353" y="97"/>
                  </a:lnTo>
                  <a:lnTo>
                    <a:pt x="344" y="106"/>
                  </a:lnTo>
                  <a:lnTo>
                    <a:pt x="339" y="115"/>
                  </a:lnTo>
                  <a:lnTo>
                    <a:pt x="321" y="111"/>
                  </a:lnTo>
                  <a:lnTo>
                    <a:pt x="294" y="115"/>
                  </a:lnTo>
                  <a:lnTo>
                    <a:pt x="278" y="113"/>
                  </a:lnTo>
                  <a:lnTo>
                    <a:pt x="265" y="104"/>
                  </a:lnTo>
                  <a:lnTo>
                    <a:pt x="253" y="90"/>
                  </a:lnTo>
                  <a:lnTo>
                    <a:pt x="244" y="86"/>
                  </a:lnTo>
                  <a:lnTo>
                    <a:pt x="251" y="77"/>
                  </a:lnTo>
                  <a:lnTo>
                    <a:pt x="240" y="65"/>
                  </a:lnTo>
                  <a:lnTo>
                    <a:pt x="228" y="63"/>
                  </a:lnTo>
                  <a:lnTo>
                    <a:pt x="219" y="63"/>
                  </a:lnTo>
                  <a:lnTo>
                    <a:pt x="219" y="65"/>
                  </a:lnTo>
                  <a:lnTo>
                    <a:pt x="226" y="74"/>
                  </a:lnTo>
                  <a:lnTo>
                    <a:pt x="222" y="81"/>
                  </a:lnTo>
                  <a:lnTo>
                    <a:pt x="226" y="93"/>
                  </a:lnTo>
                  <a:lnTo>
                    <a:pt x="228" y="106"/>
                  </a:lnTo>
                  <a:lnTo>
                    <a:pt x="228" y="118"/>
                  </a:lnTo>
                  <a:lnTo>
                    <a:pt x="226" y="120"/>
                  </a:lnTo>
                  <a:lnTo>
                    <a:pt x="219" y="127"/>
                  </a:lnTo>
                  <a:lnTo>
                    <a:pt x="217" y="136"/>
                  </a:lnTo>
                  <a:lnTo>
                    <a:pt x="217" y="147"/>
                  </a:lnTo>
                  <a:lnTo>
                    <a:pt x="215" y="156"/>
                  </a:lnTo>
                  <a:lnTo>
                    <a:pt x="203" y="154"/>
                  </a:lnTo>
                  <a:lnTo>
                    <a:pt x="188" y="145"/>
                  </a:lnTo>
                  <a:lnTo>
                    <a:pt x="179" y="154"/>
                  </a:lnTo>
                  <a:lnTo>
                    <a:pt x="165" y="143"/>
                  </a:lnTo>
                  <a:lnTo>
                    <a:pt x="156" y="140"/>
                  </a:lnTo>
                  <a:lnTo>
                    <a:pt x="147" y="149"/>
                  </a:lnTo>
                  <a:lnTo>
                    <a:pt x="138" y="147"/>
                  </a:lnTo>
                  <a:lnTo>
                    <a:pt x="138" y="140"/>
                  </a:lnTo>
                  <a:lnTo>
                    <a:pt x="104" y="106"/>
                  </a:lnTo>
                  <a:lnTo>
                    <a:pt x="95" y="106"/>
                  </a:lnTo>
                  <a:lnTo>
                    <a:pt x="88" y="111"/>
                  </a:lnTo>
                  <a:lnTo>
                    <a:pt x="74" y="118"/>
                  </a:lnTo>
                  <a:lnTo>
                    <a:pt x="65" y="120"/>
                  </a:lnTo>
                  <a:lnTo>
                    <a:pt x="54" y="109"/>
                  </a:lnTo>
                  <a:lnTo>
                    <a:pt x="31" y="109"/>
                  </a:lnTo>
                  <a:lnTo>
                    <a:pt x="13" y="118"/>
                  </a:lnTo>
                </a:path>
              </a:pathLst>
            </a:custGeom>
            <a:solidFill>
              <a:srgbClr val="C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4018" y="2038"/>
              <a:ext cx="394" cy="194"/>
            </a:xfrm>
            <a:custGeom>
              <a:avLst/>
              <a:gdLst>
                <a:gd name="T0" fmla="*/ 83 w 415"/>
                <a:gd name="T1" fmla="*/ 43 h 220"/>
                <a:gd name="T2" fmla="*/ 76 w 415"/>
                <a:gd name="T3" fmla="*/ 26 h 220"/>
                <a:gd name="T4" fmla="*/ 53 w 415"/>
                <a:gd name="T5" fmla="*/ 18 h 220"/>
                <a:gd name="T6" fmla="*/ 28 w 415"/>
                <a:gd name="T7" fmla="*/ 32 h 220"/>
                <a:gd name="T8" fmla="*/ 14 w 415"/>
                <a:gd name="T9" fmla="*/ 61 h 220"/>
                <a:gd name="T10" fmla="*/ 9 w 415"/>
                <a:gd name="T11" fmla="*/ 70 h 220"/>
                <a:gd name="T12" fmla="*/ 0 w 415"/>
                <a:gd name="T13" fmla="*/ 81 h 220"/>
                <a:gd name="T14" fmla="*/ 4 w 415"/>
                <a:gd name="T15" fmla="*/ 102 h 220"/>
                <a:gd name="T16" fmla="*/ 11 w 415"/>
                <a:gd name="T17" fmla="*/ 115 h 220"/>
                <a:gd name="T18" fmla="*/ 44 w 415"/>
                <a:gd name="T19" fmla="*/ 103 h 220"/>
                <a:gd name="T20" fmla="*/ 63 w 415"/>
                <a:gd name="T21" fmla="*/ 102 h 220"/>
                <a:gd name="T22" fmla="*/ 88 w 415"/>
                <a:gd name="T23" fmla="*/ 106 h 220"/>
                <a:gd name="T24" fmla="*/ 115 w 415"/>
                <a:gd name="T25" fmla="*/ 102 h 220"/>
                <a:gd name="T26" fmla="*/ 131 w 415"/>
                <a:gd name="T27" fmla="*/ 105 h 220"/>
                <a:gd name="T28" fmla="*/ 152 w 415"/>
                <a:gd name="T29" fmla="*/ 102 h 220"/>
                <a:gd name="T30" fmla="*/ 178 w 415"/>
                <a:gd name="T31" fmla="*/ 101 h 220"/>
                <a:gd name="T32" fmla="*/ 203 w 415"/>
                <a:gd name="T33" fmla="*/ 114 h 220"/>
                <a:gd name="T34" fmla="*/ 238 w 415"/>
                <a:gd name="T35" fmla="*/ 124 h 220"/>
                <a:gd name="T36" fmla="*/ 258 w 415"/>
                <a:gd name="T37" fmla="*/ 132 h 220"/>
                <a:gd name="T38" fmla="*/ 288 w 415"/>
                <a:gd name="T39" fmla="*/ 126 h 220"/>
                <a:gd name="T40" fmla="*/ 303 w 415"/>
                <a:gd name="T41" fmla="*/ 115 h 220"/>
                <a:gd name="T42" fmla="*/ 329 w 415"/>
                <a:gd name="T43" fmla="*/ 90 h 220"/>
                <a:gd name="T44" fmla="*/ 331 w 415"/>
                <a:gd name="T45" fmla="*/ 62 h 220"/>
                <a:gd name="T46" fmla="*/ 311 w 415"/>
                <a:gd name="T47" fmla="*/ 47 h 220"/>
                <a:gd name="T48" fmla="*/ 296 w 415"/>
                <a:gd name="T49" fmla="*/ 22 h 220"/>
                <a:gd name="T50" fmla="*/ 275 w 415"/>
                <a:gd name="T51" fmla="*/ 13 h 220"/>
                <a:gd name="T52" fmla="*/ 236 w 415"/>
                <a:gd name="T53" fmla="*/ 20 h 220"/>
                <a:gd name="T54" fmla="*/ 214 w 415"/>
                <a:gd name="T55" fmla="*/ 13 h 220"/>
                <a:gd name="T56" fmla="*/ 194 w 415"/>
                <a:gd name="T57" fmla="*/ 4 h 220"/>
                <a:gd name="T58" fmla="*/ 173 w 415"/>
                <a:gd name="T59" fmla="*/ 0 h 220"/>
                <a:gd name="T60" fmla="*/ 151 w 415"/>
                <a:gd name="T61" fmla="*/ 4 h 220"/>
                <a:gd name="T62" fmla="*/ 140 w 415"/>
                <a:gd name="T63" fmla="*/ 13 h 220"/>
                <a:gd name="T64" fmla="*/ 143 w 415"/>
                <a:gd name="T65" fmla="*/ 41 h 220"/>
                <a:gd name="T66" fmla="*/ 131 w 415"/>
                <a:gd name="T67" fmla="*/ 57 h 220"/>
                <a:gd name="T68" fmla="*/ 116 w 415"/>
                <a:gd name="T69" fmla="*/ 57 h 2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5"/>
                <a:gd name="T106" fmla="*/ 0 h 220"/>
                <a:gd name="T107" fmla="*/ 415 w 415"/>
                <a:gd name="T108" fmla="*/ 220 h 2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5" h="220">
                  <a:moveTo>
                    <a:pt x="122" y="86"/>
                  </a:moveTo>
                  <a:lnTo>
                    <a:pt x="102" y="73"/>
                  </a:lnTo>
                  <a:lnTo>
                    <a:pt x="97" y="59"/>
                  </a:lnTo>
                  <a:lnTo>
                    <a:pt x="93" y="43"/>
                  </a:lnTo>
                  <a:lnTo>
                    <a:pt x="81" y="29"/>
                  </a:lnTo>
                  <a:lnTo>
                    <a:pt x="65" y="29"/>
                  </a:lnTo>
                  <a:lnTo>
                    <a:pt x="54" y="36"/>
                  </a:lnTo>
                  <a:lnTo>
                    <a:pt x="36" y="52"/>
                  </a:lnTo>
                  <a:lnTo>
                    <a:pt x="15" y="91"/>
                  </a:lnTo>
                  <a:lnTo>
                    <a:pt x="18" y="100"/>
                  </a:lnTo>
                  <a:lnTo>
                    <a:pt x="18" y="111"/>
                  </a:lnTo>
                  <a:lnTo>
                    <a:pt x="13" y="116"/>
                  </a:lnTo>
                  <a:lnTo>
                    <a:pt x="6" y="125"/>
                  </a:lnTo>
                  <a:lnTo>
                    <a:pt x="0" y="134"/>
                  </a:lnTo>
                  <a:lnTo>
                    <a:pt x="4" y="143"/>
                  </a:lnTo>
                  <a:lnTo>
                    <a:pt x="4" y="168"/>
                  </a:lnTo>
                  <a:lnTo>
                    <a:pt x="6" y="187"/>
                  </a:lnTo>
                  <a:lnTo>
                    <a:pt x="15" y="189"/>
                  </a:lnTo>
                  <a:lnTo>
                    <a:pt x="34" y="184"/>
                  </a:lnTo>
                  <a:lnTo>
                    <a:pt x="54" y="171"/>
                  </a:lnTo>
                  <a:lnTo>
                    <a:pt x="63" y="164"/>
                  </a:lnTo>
                  <a:lnTo>
                    <a:pt x="77" y="168"/>
                  </a:lnTo>
                  <a:lnTo>
                    <a:pt x="95" y="171"/>
                  </a:lnTo>
                  <a:lnTo>
                    <a:pt x="109" y="175"/>
                  </a:lnTo>
                  <a:lnTo>
                    <a:pt x="120" y="180"/>
                  </a:lnTo>
                  <a:lnTo>
                    <a:pt x="141" y="168"/>
                  </a:lnTo>
                  <a:lnTo>
                    <a:pt x="152" y="168"/>
                  </a:lnTo>
                  <a:lnTo>
                    <a:pt x="161" y="173"/>
                  </a:lnTo>
                  <a:lnTo>
                    <a:pt x="175" y="177"/>
                  </a:lnTo>
                  <a:lnTo>
                    <a:pt x="188" y="168"/>
                  </a:lnTo>
                  <a:lnTo>
                    <a:pt x="207" y="164"/>
                  </a:lnTo>
                  <a:lnTo>
                    <a:pt x="220" y="166"/>
                  </a:lnTo>
                  <a:lnTo>
                    <a:pt x="229" y="184"/>
                  </a:lnTo>
                  <a:lnTo>
                    <a:pt x="250" y="187"/>
                  </a:lnTo>
                  <a:lnTo>
                    <a:pt x="275" y="184"/>
                  </a:lnTo>
                  <a:lnTo>
                    <a:pt x="293" y="205"/>
                  </a:lnTo>
                  <a:lnTo>
                    <a:pt x="304" y="216"/>
                  </a:lnTo>
                  <a:lnTo>
                    <a:pt x="318" y="219"/>
                  </a:lnTo>
                  <a:lnTo>
                    <a:pt x="336" y="212"/>
                  </a:lnTo>
                  <a:lnTo>
                    <a:pt x="354" y="209"/>
                  </a:lnTo>
                  <a:lnTo>
                    <a:pt x="366" y="198"/>
                  </a:lnTo>
                  <a:lnTo>
                    <a:pt x="373" y="189"/>
                  </a:lnTo>
                  <a:lnTo>
                    <a:pt x="395" y="164"/>
                  </a:lnTo>
                  <a:lnTo>
                    <a:pt x="407" y="150"/>
                  </a:lnTo>
                  <a:lnTo>
                    <a:pt x="414" y="132"/>
                  </a:lnTo>
                  <a:lnTo>
                    <a:pt x="409" y="102"/>
                  </a:lnTo>
                  <a:lnTo>
                    <a:pt x="400" y="95"/>
                  </a:lnTo>
                  <a:lnTo>
                    <a:pt x="382" y="77"/>
                  </a:lnTo>
                  <a:lnTo>
                    <a:pt x="373" y="59"/>
                  </a:lnTo>
                  <a:lnTo>
                    <a:pt x="366" y="36"/>
                  </a:lnTo>
                  <a:lnTo>
                    <a:pt x="348" y="22"/>
                  </a:lnTo>
                  <a:lnTo>
                    <a:pt x="338" y="22"/>
                  </a:lnTo>
                  <a:lnTo>
                    <a:pt x="304" y="22"/>
                  </a:lnTo>
                  <a:lnTo>
                    <a:pt x="291" y="34"/>
                  </a:lnTo>
                  <a:lnTo>
                    <a:pt x="279" y="36"/>
                  </a:lnTo>
                  <a:lnTo>
                    <a:pt x="263" y="22"/>
                  </a:lnTo>
                  <a:lnTo>
                    <a:pt x="247" y="15"/>
                  </a:lnTo>
                  <a:lnTo>
                    <a:pt x="238" y="4"/>
                  </a:lnTo>
                  <a:lnTo>
                    <a:pt x="232" y="2"/>
                  </a:lnTo>
                  <a:lnTo>
                    <a:pt x="213" y="0"/>
                  </a:lnTo>
                  <a:lnTo>
                    <a:pt x="200" y="4"/>
                  </a:lnTo>
                  <a:lnTo>
                    <a:pt x="186" y="4"/>
                  </a:lnTo>
                  <a:lnTo>
                    <a:pt x="179" y="11"/>
                  </a:lnTo>
                  <a:lnTo>
                    <a:pt x="172" y="22"/>
                  </a:lnTo>
                  <a:lnTo>
                    <a:pt x="172" y="43"/>
                  </a:lnTo>
                  <a:lnTo>
                    <a:pt x="177" y="68"/>
                  </a:lnTo>
                  <a:lnTo>
                    <a:pt x="177" y="79"/>
                  </a:lnTo>
                  <a:lnTo>
                    <a:pt x="161" y="95"/>
                  </a:lnTo>
                  <a:lnTo>
                    <a:pt x="152" y="104"/>
                  </a:lnTo>
                  <a:lnTo>
                    <a:pt x="143" y="95"/>
                  </a:lnTo>
                  <a:lnTo>
                    <a:pt x="122" y="86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2442" y="1793"/>
              <a:ext cx="480" cy="735"/>
            </a:xfrm>
            <a:custGeom>
              <a:avLst/>
              <a:gdLst>
                <a:gd name="T0" fmla="*/ 134 w 504"/>
                <a:gd name="T1" fmla="*/ 344 h 836"/>
                <a:gd name="T2" fmla="*/ 89 w 504"/>
                <a:gd name="T3" fmla="*/ 368 h 836"/>
                <a:gd name="T4" fmla="*/ 76 w 504"/>
                <a:gd name="T5" fmla="*/ 387 h 836"/>
                <a:gd name="T6" fmla="*/ 104 w 504"/>
                <a:gd name="T7" fmla="*/ 400 h 836"/>
                <a:gd name="T8" fmla="*/ 124 w 504"/>
                <a:gd name="T9" fmla="*/ 406 h 836"/>
                <a:gd name="T10" fmla="*/ 165 w 504"/>
                <a:gd name="T11" fmla="*/ 413 h 836"/>
                <a:gd name="T12" fmla="*/ 139 w 504"/>
                <a:gd name="T13" fmla="*/ 435 h 836"/>
                <a:gd name="T14" fmla="*/ 80 w 504"/>
                <a:gd name="T15" fmla="*/ 423 h 836"/>
                <a:gd name="T16" fmla="*/ 37 w 504"/>
                <a:gd name="T17" fmla="*/ 448 h 836"/>
                <a:gd name="T18" fmla="*/ 2 w 504"/>
                <a:gd name="T19" fmla="*/ 462 h 836"/>
                <a:gd name="T20" fmla="*/ 20 w 504"/>
                <a:gd name="T21" fmla="*/ 472 h 836"/>
                <a:gd name="T22" fmla="*/ 53 w 504"/>
                <a:gd name="T23" fmla="*/ 469 h 836"/>
                <a:gd name="T24" fmla="*/ 100 w 504"/>
                <a:gd name="T25" fmla="*/ 484 h 836"/>
                <a:gd name="T26" fmla="*/ 136 w 504"/>
                <a:gd name="T27" fmla="*/ 461 h 836"/>
                <a:gd name="T28" fmla="*/ 167 w 504"/>
                <a:gd name="T29" fmla="*/ 475 h 836"/>
                <a:gd name="T30" fmla="*/ 210 w 504"/>
                <a:gd name="T31" fmla="*/ 480 h 836"/>
                <a:gd name="T32" fmla="*/ 242 w 504"/>
                <a:gd name="T33" fmla="*/ 477 h 836"/>
                <a:gd name="T34" fmla="*/ 289 w 504"/>
                <a:gd name="T35" fmla="*/ 491 h 836"/>
                <a:gd name="T36" fmla="*/ 326 w 504"/>
                <a:gd name="T37" fmla="*/ 492 h 836"/>
                <a:gd name="T38" fmla="*/ 366 w 504"/>
                <a:gd name="T39" fmla="*/ 484 h 836"/>
                <a:gd name="T40" fmla="*/ 349 w 504"/>
                <a:gd name="T41" fmla="*/ 461 h 836"/>
                <a:gd name="T42" fmla="*/ 350 w 504"/>
                <a:gd name="T43" fmla="*/ 446 h 836"/>
                <a:gd name="T44" fmla="*/ 401 w 504"/>
                <a:gd name="T45" fmla="*/ 423 h 836"/>
                <a:gd name="T46" fmla="*/ 413 w 504"/>
                <a:gd name="T47" fmla="*/ 390 h 836"/>
                <a:gd name="T48" fmla="*/ 377 w 504"/>
                <a:gd name="T49" fmla="*/ 373 h 836"/>
                <a:gd name="T50" fmla="*/ 352 w 504"/>
                <a:gd name="T51" fmla="*/ 371 h 836"/>
                <a:gd name="T52" fmla="*/ 361 w 504"/>
                <a:gd name="T53" fmla="*/ 341 h 836"/>
                <a:gd name="T54" fmla="*/ 361 w 504"/>
                <a:gd name="T55" fmla="*/ 299 h 836"/>
                <a:gd name="T56" fmla="*/ 324 w 504"/>
                <a:gd name="T57" fmla="*/ 250 h 836"/>
                <a:gd name="T58" fmla="*/ 324 w 504"/>
                <a:gd name="T59" fmla="*/ 211 h 836"/>
                <a:gd name="T60" fmla="*/ 311 w 504"/>
                <a:gd name="T61" fmla="*/ 182 h 836"/>
                <a:gd name="T62" fmla="*/ 271 w 504"/>
                <a:gd name="T63" fmla="*/ 165 h 836"/>
                <a:gd name="T64" fmla="*/ 268 w 504"/>
                <a:gd name="T65" fmla="*/ 153 h 836"/>
                <a:gd name="T66" fmla="*/ 302 w 504"/>
                <a:gd name="T67" fmla="*/ 156 h 836"/>
                <a:gd name="T68" fmla="*/ 354 w 504"/>
                <a:gd name="T69" fmla="*/ 110 h 836"/>
                <a:gd name="T70" fmla="*/ 352 w 504"/>
                <a:gd name="T71" fmla="*/ 80 h 836"/>
                <a:gd name="T72" fmla="*/ 302 w 504"/>
                <a:gd name="T73" fmla="*/ 65 h 836"/>
                <a:gd name="T74" fmla="*/ 276 w 504"/>
                <a:gd name="T75" fmla="*/ 67 h 836"/>
                <a:gd name="T76" fmla="*/ 290 w 504"/>
                <a:gd name="T77" fmla="*/ 48 h 836"/>
                <a:gd name="T78" fmla="*/ 345 w 504"/>
                <a:gd name="T79" fmla="*/ 24 h 836"/>
                <a:gd name="T80" fmla="*/ 310 w 504"/>
                <a:gd name="T81" fmla="*/ 8 h 836"/>
                <a:gd name="T82" fmla="*/ 253 w 504"/>
                <a:gd name="T83" fmla="*/ 14 h 836"/>
                <a:gd name="T84" fmla="*/ 229 w 504"/>
                <a:gd name="T85" fmla="*/ 32 h 836"/>
                <a:gd name="T86" fmla="*/ 210 w 504"/>
                <a:gd name="T87" fmla="*/ 55 h 836"/>
                <a:gd name="T88" fmla="*/ 167 w 504"/>
                <a:gd name="T89" fmla="*/ 97 h 836"/>
                <a:gd name="T90" fmla="*/ 195 w 504"/>
                <a:gd name="T91" fmla="*/ 103 h 836"/>
                <a:gd name="T92" fmla="*/ 154 w 504"/>
                <a:gd name="T93" fmla="*/ 153 h 836"/>
                <a:gd name="T94" fmla="*/ 170 w 504"/>
                <a:gd name="T95" fmla="*/ 161 h 836"/>
                <a:gd name="T96" fmla="*/ 193 w 504"/>
                <a:gd name="T97" fmla="*/ 171 h 836"/>
                <a:gd name="T98" fmla="*/ 165 w 504"/>
                <a:gd name="T99" fmla="*/ 201 h 836"/>
                <a:gd name="T100" fmla="*/ 207 w 504"/>
                <a:gd name="T101" fmla="*/ 221 h 836"/>
                <a:gd name="T102" fmla="*/ 230 w 504"/>
                <a:gd name="T103" fmla="*/ 228 h 836"/>
                <a:gd name="T104" fmla="*/ 223 w 504"/>
                <a:gd name="T105" fmla="*/ 271 h 836"/>
                <a:gd name="T106" fmla="*/ 221 w 504"/>
                <a:gd name="T107" fmla="*/ 301 h 836"/>
                <a:gd name="T108" fmla="*/ 202 w 504"/>
                <a:gd name="T109" fmla="*/ 314 h 8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04"/>
                <a:gd name="T166" fmla="*/ 0 h 836"/>
                <a:gd name="T167" fmla="*/ 504 w 504"/>
                <a:gd name="T168" fmla="*/ 836 h 8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04" h="836">
                  <a:moveTo>
                    <a:pt x="149" y="535"/>
                  </a:moveTo>
                  <a:lnTo>
                    <a:pt x="174" y="555"/>
                  </a:lnTo>
                  <a:lnTo>
                    <a:pt x="163" y="576"/>
                  </a:lnTo>
                  <a:lnTo>
                    <a:pt x="149" y="594"/>
                  </a:lnTo>
                  <a:lnTo>
                    <a:pt x="126" y="605"/>
                  </a:lnTo>
                  <a:lnTo>
                    <a:pt x="108" y="614"/>
                  </a:lnTo>
                  <a:lnTo>
                    <a:pt x="88" y="617"/>
                  </a:lnTo>
                  <a:lnTo>
                    <a:pt x="79" y="623"/>
                  </a:lnTo>
                  <a:lnTo>
                    <a:pt x="92" y="648"/>
                  </a:lnTo>
                  <a:lnTo>
                    <a:pt x="115" y="648"/>
                  </a:lnTo>
                  <a:lnTo>
                    <a:pt x="126" y="651"/>
                  </a:lnTo>
                  <a:lnTo>
                    <a:pt x="126" y="669"/>
                  </a:lnTo>
                  <a:lnTo>
                    <a:pt x="138" y="669"/>
                  </a:lnTo>
                  <a:lnTo>
                    <a:pt x="147" y="664"/>
                  </a:lnTo>
                  <a:lnTo>
                    <a:pt x="151" y="680"/>
                  </a:lnTo>
                  <a:lnTo>
                    <a:pt x="165" y="696"/>
                  </a:lnTo>
                  <a:lnTo>
                    <a:pt x="185" y="696"/>
                  </a:lnTo>
                  <a:lnTo>
                    <a:pt x="201" y="692"/>
                  </a:lnTo>
                  <a:lnTo>
                    <a:pt x="212" y="696"/>
                  </a:lnTo>
                  <a:lnTo>
                    <a:pt x="181" y="721"/>
                  </a:lnTo>
                  <a:lnTo>
                    <a:pt x="169" y="728"/>
                  </a:lnTo>
                  <a:lnTo>
                    <a:pt x="151" y="721"/>
                  </a:lnTo>
                  <a:lnTo>
                    <a:pt x="115" y="707"/>
                  </a:lnTo>
                  <a:lnTo>
                    <a:pt x="97" y="707"/>
                  </a:lnTo>
                  <a:lnTo>
                    <a:pt x="79" y="721"/>
                  </a:lnTo>
                  <a:lnTo>
                    <a:pt x="56" y="741"/>
                  </a:lnTo>
                  <a:lnTo>
                    <a:pt x="45" y="751"/>
                  </a:lnTo>
                  <a:lnTo>
                    <a:pt x="31" y="755"/>
                  </a:lnTo>
                  <a:lnTo>
                    <a:pt x="13" y="764"/>
                  </a:lnTo>
                  <a:lnTo>
                    <a:pt x="2" y="773"/>
                  </a:lnTo>
                  <a:lnTo>
                    <a:pt x="0" y="780"/>
                  </a:lnTo>
                  <a:lnTo>
                    <a:pt x="13" y="782"/>
                  </a:lnTo>
                  <a:lnTo>
                    <a:pt x="24" y="791"/>
                  </a:lnTo>
                  <a:lnTo>
                    <a:pt x="38" y="798"/>
                  </a:lnTo>
                  <a:lnTo>
                    <a:pt x="52" y="791"/>
                  </a:lnTo>
                  <a:lnTo>
                    <a:pt x="65" y="785"/>
                  </a:lnTo>
                  <a:lnTo>
                    <a:pt x="79" y="787"/>
                  </a:lnTo>
                  <a:lnTo>
                    <a:pt x="101" y="800"/>
                  </a:lnTo>
                  <a:lnTo>
                    <a:pt x="122" y="810"/>
                  </a:lnTo>
                  <a:lnTo>
                    <a:pt x="135" y="800"/>
                  </a:lnTo>
                  <a:lnTo>
                    <a:pt x="142" y="785"/>
                  </a:lnTo>
                  <a:lnTo>
                    <a:pt x="165" y="771"/>
                  </a:lnTo>
                  <a:lnTo>
                    <a:pt x="178" y="771"/>
                  </a:lnTo>
                  <a:lnTo>
                    <a:pt x="192" y="785"/>
                  </a:lnTo>
                  <a:lnTo>
                    <a:pt x="203" y="794"/>
                  </a:lnTo>
                  <a:lnTo>
                    <a:pt x="219" y="794"/>
                  </a:lnTo>
                  <a:lnTo>
                    <a:pt x="242" y="796"/>
                  </a:lnTo>
                  <a:lnTo>
                    <a:pt x="256" y="803"/>
                  </a:lnTo>
                  <a:lnTo>
                    <a:pt x="271" y="791"/>
                  </a:lnTo>
                  <a:lnTo>
                    <a:pt x="283" y="791"/>
                  </a:lnTo>
                  <a:lnTo>
                    <a:pt x="294" y="798"/>
                  </a:lnTo>
                  <a:lnTo>
                    <a:pt x="310" y="814"/>
                  </a:lnTo>
                  <a:lnTo>
                    <a:pt x="328" y="816"/>
                  </a:lnTo>
                  <a:lnTo>
                    <a:pt x="351" y="821"/>
                  </a:lnTo>
                  <a:lnTo>
                    <a:pt x="364" y="830"/>
                  </a:lnTo>
                  <a:lnTo>
                    <a:pt x="382" y="835"/>
                  </a:lnTo>
                  <a:lnTo>
                    <a:pt x="396" y="825"/>
                  </a:lnTo>
                  <a:lnTo>
                    <a:pt x="416" y="814"/>
                  </a:lnTo>
                  <a:lnTo>
                    <a:pt x="428" y="812"/>
                  </a:lnTo>
                  <a:lnTo>
                    <a:pt x="444" y="810"/>
                  </a:lnTo>
                  <a:lnTo>
                    <a:pt x="457" y="796"/>
                  </a:lnTo>
                  <a:lnTo>
                    <a:pt x="446" y="785"/>
                  </a:lnTo>
                  <a:lnTo>
                    <a:pt x="423" y="771"/>
                  </a:lnTo>
                  <a:lnTo>
                    <a:pt x="416" y="764"/>
                  </a:lnTo>
                  <a:lnTo>
                    <a:pt x="416" y="755"/>
                  </a:lnTo>
                  <a:lnTo>
                    <a:pt x="425" y="746"/>
                  </a:lnTo>
                  <a:lnTo>
                    <a:pt x="444" y="744"/>
                  </a:lnTo>
                  <a:lnTo>
                    <a:pt x="459" y="737"/>
                  </a:lnTo>
                  <a:lnTo>
                    <a:pt x="487" y="707"/>
                  </a:lnTo>
                  <a:lnTo>
                    <a:pt x="498" y="694"/>
                  </a:lnTo>
                  <a:lnTo>
                    <a:pt x="503" y="669"/>
                  </a:lnTo>
                  <a:lnTo>
                    <a:pt x="503" y="653"/>
                  </a:lnTo>
                  <a:lnTo>
                    <a:pt x="491" y="644"/>
                  </a:lnTo>
                  <a:lnTo>
                    <a:pt x="473" y="630"/>
                  </a:lnTo>
                  <a:lnTo>
                    <a:pt x="459" y="623"/>
                  </a:lnTo>
                  <a:lnTo>
                    <a:pt x="444" y="626"/>
                  </a:lnTo>
                  <a:lnTo>
                    <a:pt x="432" y="633"/>
                  </a:lnTo>
                  <a:lnTo>
                    <a:pt x="428" y="621"/>
                  </a:lnTo>
                  <a:lnTo>
                    <a:pt x="437" y="605"/>
                  </a:lnTo>
                  <a:lnTo>
                    <a:pt x="441" y="594"/>
                  </a:lnTo>
                  <a:lnTo>
                    <a:pt x="439" y="571"/>
                  </a:lnTo>
                  <a:lnTo>
                    <a:pt x="437" y="540"/>
                  </a:lnTo>
                  <a:lnTo>
                    <a:pt x="444" y="515"/>
                  </a:lnTo>
                  <a:lnTo>
                    <a:pt x="439" y="501"/>
                  </a:lnTo>
                  <a:lnTo>
                    <a:pt x="428" y="481"/>
                  </a:lnTo>
                  <a:lnTo>
                    <a:pt x="403" y="437"/>
                  </a:lnTo>
                  <a:lnTo>
                    <a:pt x="394" y="417"/>
                  </a:lnTo>
                  <a:lnTo>
                    <a:pt x="389" y="392"/>
                  </a:lnTo>
                  <a:lnTo>
                    <a:pt x="387" y="378"/>
                  </a:lnTo>
                  <a:lnTo>
                    <a:pt x="394" y="353"/>
                  </a:lnTo>
                  <a:lnTo>
                    <a:pt x="394" y="335"/>
                  </a:lnTo>
                  <a:lnTo>
                    <a:pt x="389" y="315"/>
                  </a:lnTo>
                  <a:lnTo>
                    <a:pt x="378" y="304"/>
                  </a:lnTo>
                  <a:lnTo>
                    <a:pt x="360" y="285"/>
                  </a:lnTo>
                  <a:lnTo>
                    <a:pt x="346" y="279"/>
                  </a:lnTo>
                  <a:lnTo>
                    <a:pt x="330" y="276"/>
                  </a:lnTo>
                  <a:lnTo>
                    <a:pt x="321" y="274"/>
                  </a:lnTo>
                  <a:lnTo>
                    <a:pt x="321" y="265"/>
                  </a:lnTo>
                  <a:lnTo>
                    <a:pt x="326" y="256"/>
                  </a:lnTo>
                  <a:lnTo>
                    <a:pt x="344" y="254"/>
                  </a:lnTo>
                  <a:lnTo>
                    <a:pt x="357" y="260"/>
                  </a:lnTo>
                  <a:lnTo>
                    <a:pt x="367" y="263"/>
                  </a:lnTo>
                  <a:lnTo>
                    <a:pt x="373" y="251"/>
                  </a:lnTo>
                  <a:lnTo>
                    <a:pt x="371" y="240"/>
                  </a:lnTo>
                  <a:lnTo>
                    <a:pt x="432" y="183"/>
                  </a:lnTo>
                  <a:lnTo>
                    <a:pt x="444" y="172"/>
                  </a:lnTo>
                  <a:lnTo>
                    <a:pt x="444" y="147"/>
                  </a:lnTo>
                  <a:lnTo>
                    <a:pt x="428" y="133"/>
                  </a:lnTo>
                  <a:lnTo>
                    <a:pt x="412" y="131"/>
                  </a:lnTo>
                  <a:lnTo>
                    <a:pt x="396" y="108"/>
                  </a:lnTo>
                  <a:lnTo>
                    <a:pt x="367" y="108"/>
                  </a:lnTo>
                  <a:lnTo>
                    <a:pt x="342" y="113"/>
                  </a:lnTo>
                  <a:lnTo>
                    <a:pt x="335" y="111"/>
                  </a:lnTo>
                  <a:lnTo>
                    <a:pt x="328" y="102"/>
                  </a:lnTo>
                  <a:lnTo>
                    <a:pt x="342" y="93"/>
                  </a:lnTo>
                  <a:lnTo>
                    <a:pt x="353" y="81"/>
                  </a:lnTo>
                  <a:lnTo>
                    <a:pt x="378" y="58"/>
                  </a:lnTo>
                  <a:lnTo>
                    <a:pt x="398" y="56"/>
                  </a:lnTo>
                  <a:lnTo>
                    <a:pt x="419" y="40"/>
                  </a:lnTo>
                  <a:lnTo>
                    <a:pt x="437" y="27"/>
                  </a:lnTo>
                  <a:lnTo>
                    <a:pt x="394" y="15"/>
                  </a:lnTo>
                  <a:lnTo>
                    <a:pt x="376" y="13"/>
                  </a:lnTo>
                  <a:lnTo>
                    <a:pt x="355" y="11"/>
                  </a:lnTo>
                  <a:lnTo>
                    <a:pt x="330" y="0"/>
                  </a:lnTo>
                  <a:lnTo>
                    <a:pt x="308" y="24"/>
                  </a:lnTo>
                  <a:lnTo>
                    <a:pt x="310" y="36"/>
                  </a:lnTo>
                  <a:lnTo>
                    <a:pt x="296" y="40"/>
                  </a:lnTo>
                  <a:lnTo>
                    <a:pt x="278" y="54"/>
                  </a:lnTo>
                  <a:lnTo>
                    <a:pt x="258" y="61"/>
                  </a:lnTo>
                  <a:lnTo>
                    <a:pt x="258" y="79"/>
                  </a:lnTo>
                  <a:lnTo>
                    <a:pt x="256" y="93"/>
                  </a:lnTo>
                  <a:lnTo>
                    <a:pt x="240" y="115"/>
                  </a:lnTo>
                  <a:lnTo>
                    <a:pt x="212" y="145"/>
                  </a:lnTo>
                  <a:lnTo>
                    <a:pt x="203" y="161"/>
                  </a:lnTo>
                  <a:lnTo>
                    <a:pt x="208" y="170"/>
                  </a:lnTo>
                  <a:lnTo>
                    <a:pt x="235" y="167"/>
                  </a:lnTo>
                  <a:lnTo>
                    <a:pt x="237" y="172"/>
                  </a:lnTo>
                  <a:lnTo>
                    <a:pt x="237" y="183"/>
                  </a:lnTo>
                  <a:lnTo>
                    <a:pt x="201" y="231"/>
                  </a:lnTo>
                  <a:lnTo>
                    <a:pt x="188" y="256"/>
                  </a:lnTo>
                  <a:lnTo>
                    <a:pt x="178" y="279"/>
                  </a:lnTo>
                  <a:lnTo>
                    <a:pt x="188" y="290"/>
                  </a:lnTo>
                  <a:lnTo>
                    <a:pt x="206" y="270"/>
                  </a:lnTo>
                  <a:lnTo>
                    <a:pt x="222" y="245"/>
                  </a:lnTo>
                  <a:lnTo>
                    <a:pt x="233" y="251"/>
                  </a:lnTo>
                  <a:lnTo>
                    <a:pt x="235" y="288"/>
                  </a:lnTo>
                  <a:lnTo>
                    <a:pt x="237" y="310"/>
                  </a:lnTo>
                  <a:lnTo>
                    <a:pt x="215" y="322"/>
                  </a:lnTo>
                  <a:lnTo>
                    <a:pt x="201" y="338"/>
                  </a:lnTo>
                  <a:lnTo>
                    <a:pt x="197" y="349"/>
                  </a:lnTo>
                  <a:lnTo>
                    <a:pt x="224" y="374"/>
                  </a:lnTo>
                  <a:lnTo>
                    <a:pt x="251" y="369"/>
                  </a:lnTo>
                  <a:lnTo>
                    <a:pt x="256" y="385"/>
                  </a:lnTo>
                  <a:lnTo>
                    <a:pt x="283" y="367"/>
                  </a:lnTo>
                  <a:lnTo>
                    <a:pt x="280" y="381"/>
                  </a:lnTo>
                  <a:lnTo>
                    <a:pt x="258" y="408"/>
                  </a:lnTo>
                  <a:lnTo>
                    <a:pt x="269" y="437"/>
                  </a:lnTo>
                  <a:lnTo>
                    <a:pt x="271" y="453"/>
                  </a:lnTo>
                  <a:lnTo>
                    <a:pt x="294" y="456"/>
                  </a:lnTo>
                  <a:lnTo>
                    <a:pt x="294" y="469"/>
                  </a:lnTo>
                  <a:lnTo>
                    <a:pt x="269" y="503"/>
                  </a:lnTo>
                  <a:lnTo>
                    <a:pt x="258" y="499"/>
                  </a:lnTo>
                  <a:lnTo>
                    <a:pt x="249" y="508"/>
                  </a:lnTo>
                  <a:lnTo>
                    <a:pt x="246" y="526"/>
                  </a:lnTo>
                  <a:lnTo>
                    <a:pt x="219" y="510"/>
                  </a:lnTo>
                  <a:lnTo>
                    <a:pt x="149" y="535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2614" y="2148"/>
              <a:ext cx="40" cy="34"/>
            </a:xfrm>
            <a:custGeom>
              <a:avLst/>
              <a:gdLst>
                <a:gd name="T0" fmla="*/ 18 w 42"/>
                <a:gd name="T1" fmla="*/ 0 h 38"/>
                <a:gd name="T2" fmla="*/ 30 w 42"/>
                <a:gd name="T3" fmla="*/ 2 h 38"/>
                <a:gd name="T4" fmla="*/ 33 w 42"/>
                <a:gd name="T5" fmla="*/ 11 h 38"/>
                <a:gd name="T6" fmla="*/ 18 w 42"/>
                <a:gd name="T7" fmla="*/ 20 h 38"/>
                <a:gd name="T8" fmla="*/ 2 w 42"/>
                <a:gd name="T9" fmla="*/ 24 h 38"/>
                <a:gd name="T10" fmla="*/ 0 w 42"/>
                <a:gd name="T11" fmla="*/ 12 h 38"/>
                <a:gd name="T12" fmla="*/ 18 w 42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8"/>
                <a:gd name="T23" fmla="*/ 42 w 42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8">
                  <a:moveTo>
                    <a:pt x="22" y="0"/>
                  </a:moveTo>
                  <a:lnTo>
                    <a:pt x="38" y="2"/>
                  </a:lnTo>
                  <a:lnTo>
                    <a:pt x="41" y="17"/>
                  </a:lnTo>
                  <a:lnTo>
                    <a:pt x="22" y="31"/>
                  </a:lnTo>
                  <a:lnTo>
                    <a:pt x="2" y="37"/>
                  </a:lnTo>
                  <a:lnTo>
                    <a:pt x="0" y="19"/>
                  </a:lnTo>
                  <a:lnTo>
                    <a:pt x="22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2586" y="1976"/>
              <a:ext cx="41" cy="33"/>
            </a:xfrm>
            <a:custGeom>
              <a:avLst/>
              <a:gdLst>
                <a:gd name="T0" fmla="*/ 29 w 43"/>
                <a:gd name="T1" fmla="*/ 0 h 38"/>
                <a:gd name="T2" fmla="*/ 34 w 43"/>
                <a:gd name="T3" fmla="*/ 10 h 38"/>
                <a:gd name="T4" fmla="*/ 18 w 43"/>
                <a:gd name="T5" fmla="*/ 17 h 38"/>
                <a:gd name="T6" fmla="*/ 4 w 43"/>
                <a:gd name="T7" fmla="*/ 21 h 38"/>
                <a:gd name="T8" fmla="*/ 0 w 43"/>
                <a:gd name="T9" fmla="*/ 11 h 38"/>
                <a:gd name="T10" fmla="*/ 8 w 43"/>
                <a:gd name="T11" fmla="*/ 3 h 38"/>
                <a:gd name="T12" fmla="*/ 29 w 43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38"/>
                <a:gd name="T23" fmla="*/ 43 w 43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38">
                  <a:moveTo>
                    <a:pt x="35" y="0"/>
                  </a:moveTo>
                  <a:lnTo>
                    <a:pt x="42" y="17"/>
                  </a:lnTo>
                  <a:lnTo>
                    <a:pt x="22" y="31"/>
                  </a:lnTo>
                  <a:lnTo>
                    <a:pt x="4" y="37"/>
                  </a:lnTo>
                  <a:lnTo>
                    <a:pt x="0" y="19"/>
                  </a:lnTo>
                  <a:lnTo>
                    <a:pt x="8" y="5"/>
                  </a:lnTo>
                  <a:lnTo>
                    <a:pt x="35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3" name="Freeform 55"/>
            <p:cNvSpPr>
              <a:spLocks/>
            </p:cNvSpPr>
            <p:nvPr/>
          </p:nvSpPr>
          <p:spPr bwMode="auto">
            <a:xfrm>
              <a:off x="2647" y="1843"/>
              <a:ext cx="34" cy="51"/>
            </a:xfrm>
            <a:custGeom>
              <a:avLst/>
              <a:gdLst>
                <a:gd name="T0" fmla="*/ 10 w 36"/>
                <a:gd name="T1" fmla="*/ 34 h 58"/>
                <a:gd name="T2" fmla="*/ 27 w 36"/>
                <a:gd name="T3" fmla="*/ 26 h 58"/>
                <a:gd name="T4" fmla="*/ 23 w 36"/>
                <a:gd name="T5" fmla="*/ 15 h 58"/>
                <a:gd name="T6" fmla="*/ 17 w 36"/>
                <a:gd name="T7" fmla="*/ 8 h 58"/>
                <a:gd name="T8" fmla="*/ 10 w 36"/>
                <a:gd name="T9" fmla="*/ 0 h 58"/>
                <a:gd name="T10" fmla="*/ 0 w 36"/>
                <a:gd name="T11" fmla="*/ 4 h 58"/>
                <a:gd name="T12" fmla="*/ 7 w 36"/>
                <a:gd name="T13" fmla="*/ 16 h 58"/>
                <a:gd name="T14" fmla="*/ 10 w 36"/>
                <a:gd name="T15" fmla="*/ 34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58"/>
                <a:gd name="T26" fmla="*/ 36 w 36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58">
                  <a:moveTo>
                    <a:pt x="14" y="57"/>
                  </a:moveTo>
                  <a:lnTo>
                    <a:pt x="35" y="43"/>
                  </a:lnTo>
                  <a:lnTo>
                    <a:pt x="28" y="25"/>
                  </a:lnTo>
                  <a:lnTo>
                    <a:pt x="21" y="13"/>
                  </a:lnTo>
                  <a:lnTo>
                    <a:pt x="14" y="0"/>
                  </a:lnTo>
                  <a:lnTo>
                    <a:pt x="0" y="6"/>
                  </a:lnTo>
                  <a:lnTo>
                    <a:pt x="7" y="27"/>
                  </a:lnTo>
                  <a:lnTo>
                    <a:pt x="14" y="57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2488" y="2043"/>
              <a:ext cx="103" cy="96"/>
            </a:xfrm>
            <a:custGeom>
              <a:avLst/>
              <a:gdLst>
                <a:gd name="T0" fmla="*/ 30 w 109"/>
                <a:gd name="T1" fmla="*/ 0 h 109"/>
                <a:gd name="T2" fmla="*/ 51 w 109"/>
                <a:gd name="T3" fmla="*/ 0 h 109"/>
                <a:gd name="T4" fmla="*/ 65 w 109"/>
                <a:gd name="T5" fmla="*/ 4 h 109"/>
                <a:gd name="T6" fmla="*/ 75 w 109"/>
                <a:gd name="T7" fmla="*/ 13 h 109"/>
                <a:gd name="T8" fmla="*/ 84 w 109"/>
                <a:gd name="T9" fmla="*/ 29 h 109"/>
                <a:gd name="T10" fmla="*/ 86 w 109"/>
                <a:gd name="T11" fmla="*/ 44 h 109"/>
                <a:gd name="T12" fmla="*/ 77 w 109"/>
                <a:gd name="T13" fmla="*/ 53 h 109"/>
                <a:gd name="T14" fmla="*/ 73 w 109"/>
                <a:gd name="T15" fmla="*/ 62 h 109"/>
                <a:gd name="T16" fmla="*/ 62 w 109"/>
                <a:gd name="T17" fmla="*/ 65 h 109"/>
                <a:gd name="T18" fmla="*/ 54 w 109"/>
                <a:gd name="T19" fmla="*/ 56 h 109"/>
                <a:gd name="T20" fmla="*/ 44 w 109"/>
                <a:gd name="T21" fmla="*/ 41 h 109"/>
                <a:gd name="T22" fmla="*/ 39 w 109"/>
                <a:gd name="T23" fmla="*/ 35 h 109"/>
                <a:gd name="T24" fmla="*/ 23 w 109"/>
                <a:gd name="T25" fmla="*/ 33 h 109"/>
                <a:gd name="T26" fmla="*/ 0 w 109"/>
                <a:gd name="T27" fmla="*/ 18 h 109"/>
                <a:gd name="T28" fmla="*/ 30 w 109"/>
                <a:gd name="T29" fmla="*/ 0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"/>
                <a:gd name="T46" fmla="*/ 0 h 109"/>
                <a:gd name="T47" fmla="*/ 109 w 109"/>
                <a:gd name="T48" fmla="*/ 109 h 1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" h="109">
                  <a:moveTo>
                    <a:pt x="38" y="0"/>
                  </a:moveTo>
                  <a:lnTo>
                    <a:pt x="63" y="0"/>
                  </a:lnTo>
                  <a:lnTo>
                    <a:pt x="81" y="4"/>
                  </a:lnTo>
                  <a:lnTo>
                    <a:pt x="94" y="22"/>
                  </a:lnTo>
                  <a:lnTo>
                    <a:pt x="105" y="49"/>
                  </a:lnTo>
                  <a:lnTo>
                    <a:pt x="108" y="74"/>
                  </a:lnTo>
                  <a:lnTo>
                    <a:pt x="96" y="87"/>
                  </a:lnTo>
                  <a:lnTo>
                    <a:pt x="92" y="103"/>
                  </a:lnTo>
                  <a:lnTo>
                    <a:pt x="78" y="108"/>
                  </a:lnTo>
                  <a:lnTo>
                    <a:pt x="67" y="94"/>
                  </a:lnTo>
                  <a:lnTo>
                    <a:pt x="56" y="67"/>
                  </a:lnTo>
                  <a:lnTo>
                    <a:pt x="49" y="58"/>
                  </a:lnTo>
                  <a:lnTo>
                    <a:pt x="27" y="56"/>
                  </a:lnTo>
                  <a:lnTo>
                    <a:pt x="0" y="29"/>
                  </a:lnTo>
                  <a:lnTo>
                    <a:pt x="38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5" name="Freeform 57"/>
            <p:cNvSpPr>
              <a:spLocks/>
            </p:cNvSpPr>
            <p:nvPr/>
          </p:nvSpPr>
          <p:spPr bwMode="auto">
            <a:xfrm>
              <a:off x="2640" y="1784"/>
              <a:ext cx="55" cy="38"/>
            </a:xfrm>
            <a:custGeom>
              <a:avLst/>
              <a:gdLst>
                <a:gd name="T0" fmla="*/ 41 w 58"/>
                <a:gd name="T1" fmla="*/ 0 h 43"/>
                <a:gd name="T2" fmla="*/ 46 w 58"/>
                <a:gd name="T3" fmla="*/ 5 h 43"/>
                <a:gd name="T4" fmla="*/ 27 w 58"/>
                <a:gd name="T5" fmla="*/ 13 h 43"/>
                <a:gd name="T6" fmla="*/ 9 w 58"/>
                <a:gd name="T7" fmla="*/ 26 h 43"/>
                <a:gd name="T8" fmla="*/ 2 w 58"/>
                <a:gd name="T9" fmla="*/ 23 h 43"/>
                <a:gd name="T10" fmla="*/ 0 w 58"/>
                <a:gd name="T11" fmla="*/ 9 h 43"/>
                <a:gd name="T12" fmla="*/ 0 w 58"/>
                <a:gd name="T13" fmla="*/ 4 h 43"/>
                <a:gd name="T14" fmla="*/ 27 w 58"/>
                <a:gd name="T15" fmla="*/ 0 h 43"/>
                <a:gd name="T16" fmla="*/ 41 w 58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43"/>
                <a:gd name="T29" fmla="*/ 58 w 58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43">
                  <a:moveTo>
                    <a:pt x="50" y="0"/>
                  </a:moveTo>
                  <a:lnTo>
                    <a:pt x="57" y="9"/>
                  </a:lnTo>
                  <a:lnTo>
                    <a:pt x="34" y="21"/>
                  </a:lnTo>
                  <a:lnTo>
                    <a:pt x="13" y="42"/>
                  </a:lnTo>
                  <a:lnTo>
                    <a:pt x="2" y="3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34" y="0"/>
                  </a:lnTo>
                  <a:lnTo>
                    <a:pt x="50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6" name="Freeform 58"/>
            <p:cNvSpPr>
              <a:spLocks/>
            </p:cNvSpPr>
            <p:nvPr/>
          </p:nvSpPr>
          <p:spPr bwMode="auto">
            <a:xfrm>
              <a:off x="2310" y="845"/>
              <a:ext cx="396" cy="319"/>
            </a:xfrm>
            <a:custGeom>
              <a:avLst/>
              <a:gdLst>
                <a:gd name="T0" fmla="*/ 16 w 416"/>
                <a:gd name="T1" fmla="*/ 58 h 363"/>
                <a:gd name="T2" fmla="*/ 41 w 416"/>
                <a:gd name="T3" fmla="*/ 76 h 363"/>
                <a:gd name="T4" fmla="*/ 53 w 416"/>
                <a:gd name="T5" fmla="*/ 105 h 363"/>
                <a:gd name="T6" fmla="*/ 30 w 416"/>
                <a:gd name="T7" fmla="*/ 126 h 363"/>
                <a:gd name="T8" fmla="*/ 0 w 416"/>
                <a:gd name="T9" fmla="*/ 125 h 363"/>
                <a:gd name="T10" fmla="*/ 45 w 416"/>
                <a:gd name="T11" fmla="*/ 154 h 363"/>
                <a:gd name="T12" fmla="*/ 61 w 416"/>
                <a:gd name="T13" fmla="*/ 188 h 363"/>
                <a:gd name="T14" fmla="*/ 104 w 416"/>
                <a:gd name="T15" fmla="*/ 204 h 363"/>
                <a:gd name="T16" fmla="*/ 129 w 416"/>
                <a:gd name="T17" fmla="*/ 212 h 363"/>
                <a:gd name="T18" fmla="*/ 175 w 416"/>
                <a:gd name="T19" fmla="*/ 212 h 363"/>
                <a:gd name="T20" fmla="*/ 212 w 416"/>
                <a:gd name="T21" fmla="*/ 214 h 363"/>
                <a:gd name="T22" fmla="*/ 236 w 416"/>
                <a:gd name="T23" fmla="*/ 204 h 363"/>
                <a:gd name="T24" fmla="*/ 256 w 416"/>
                <a:gd name="T25" fmla="*/ 214 h 363"/>
                <a:gd name="T26" fmla="*/ 279 w 416"/>
                <a:gd name="T27" fmla="*/ 202 h 363"/>
                <a:gd name="T28" fmla="*/ 312 w 416"/>
                <a:gd name="T29" fmla="*/ 193 h 363"/>
                <a:gd name="T30" fmla="*/ 322 w 416"/>
                <a:gd name="T31" fmla="*/ 178 h 363"/>
                <a:gd name="T32" fmla="*/ 341 w 416"/>
                <a:gd name="T33" fmla="*/ 160 h 363"/>
                <a:gd name="T34" fmla="*/ 326 w 416"/>
                <a:gd name="T35" fmla="*/ 146 h 363"/>
                <a:gd name="T36" fmla="*/ 336 w 416"/>
                <a:gd name="T37" fmla="*/ 111 h 363"/>
                <a:gd name="T38" fmla="*/ 317 w 416"/>
                <a:gd name="T39" fmla="*/ 101 h 363"/>
                <a:gd name="T40" fmla="*/ 314 w 416"/>
                <a:gd name="T41" fmla="*/ 96 h 363"/>
                <a:gd name="T42" fmla="*/ 303 w 416"/>
                <a:gd name="T43" fmla="*/ 84 h 363"/>
                <a:gd name="T44" fmla="*/ 277 w 416"/>
                <a:gd name="T45" fmla="*/ 98 h 363"/>
                <a:gd name="T46" fmla="*/ 260 w 416"/>
                <a:gd name="T47" fmla="*/ 92 h 363"/>
                <a:gd name="T48" fmla="*/ 232 w 416"/>
                <a:gd name="T49" fmla="*/ 84 h 363"/>
                <a:gd name="T50" fmla="*/ 217 w 416"/>
                <a:gd name="T51" fmla="*/ 82 h 363"/>
                <a:gd name="T52" fmla="*/ 210 w 416"/>
                <a:gd name="T53" fmla="*/ 73 h 363"/>
                <a:gd name="T54" fmla="*/ 179 w 416"/>
                <a:gd name="T55" fmla="*/ 75 h 363"/>
                <a:gd name="T56" fmla="*/ 175 w 416"/>
                <a:gd name="T57" fmla="*/ 64 h 363"/>
                <a:gd name="T58" fmla="*/ 160 w 416"/>
                <a:gd name="T59" fmla="*/ 69 h 363"/>
                <a:gd name="T60" fmla="*/ 150 w 416"/>
                <a:gd name="T61" fmla="*/ 69 h 363"/>
                <a:gd name="T62" fmla="*/ 129 w 416"/>
                <a:gd name="T63" fmla="*/ 76 h 363"/>
                <a:gd name="T64" fmla="*/ 124 w 416"/>
                <a:gd name="T65" fmla="*/ 54 h 363"/>
                <a:gd name="T66" fmla="*/ 140 w 416"/>
                <a:gd name="T67" fmla="*/ 40 h 363"/>
                <a:gd name="T68" fmla="*/ 140 w 416"/>
                <a:gd name="T69" fmla="*/ 13 h 363"/>
                <a:gd name="T70" fmla="*/ 129 w 416"/>
                <a:gd name="T71" fmla="*/ 0 h 363"/>
                <a:gd name="T72" fmla="*/ 119 w 416"/>
                <a:gd name="T73" fmla="*/ 17 h 363"/>
                <a:gd name="T74" fmla="*/ 106 w 416"/>
                <a:gd name="T75" fmla="*/ 18 h 363"/>
                <a:gd name="T76" fmla="*/ 102 w 416"/>
                <a:gd name="T77" fmla="*/ 4 h 363"/>
                <a:gd name="T78" fmla="*/ 81 w 416"/>
                <a:gd name="T79" fmla="*/ 12 h 363"/>
                <a:gd name="T80" fmla="*/ 80 w 416"/>
                <a:gd name="T81" fmla="*/ 24 h 363"/>
                <a:gd name="T82" fmla="*/ 65 w 416"/>
                <a:gd name="T83" fmla="*/ 16 h 363"/>
                <a:gd name="T84" fmla="*/ 51 w 416"/>
                <a:gd name="T85" fmla="*/ 24 h 363"/>
                <a:gd name="T86" fmla="*/ 72 w 416"/>
                <a:gd name="T87" fmla="*/ 35 h 363"/>
                <a:gd name="T88" fmla="*/ 93 w 416"/>
                <a:gd name="T89" fmla="*/ 47 h 363"/>
                <a:gd name="T90" fmla="*/ 80 w 416"/>
                <a:gd name="T91" fmla="*/ 56 h 363"/>
                <a:gd name="T92" fmla="*/ 87 w 416"/>
                <a:gd name="T93" fmla="*/ 71 h 363"/>
                <a:gd name="T94" fmla="*/ 70 w 416"/>
                <a:gd name="T95" fmla="*/ 76 h 363"/>
                <a:gd name="T96" fmla="*/ 41 w 416"/>
                <a:gd name="T97" fmla="*/ 55 h 3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16"/>
                <a:gd name="T148" fmla="*/ 0 h 363"/>
                <a:gd name="T149" fmla="*/ 416 w 416"/>
                <a:gd name="T150" fmla="*/ 363 h 36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16" h="363">
                  <a:moveTo>
                    <a:pt x="31" y="84"/>
                  </a:moveTo>
                  <a:lnTo>
                    <a:pt x="20" y="97"/>
                  </a:lnTo>
                  <a:lnTo>
                    <a:pt x="34" y="122"/>
                  </a:lnTo>
                  <a:lnTo>
                    <a:pt x="49" y="127"/>
                  </a:lnTo>
                  <a:lnTo>
                    <a:pt x="65" y="138"/>
                  </a:lnTo>
                  <a:lnTo>
                    <a:pt x="65" y="177"/>
                  </a:lnTo>
                  <a:lnTo>
                    <a:pt x="52" y="204"/>
                  </a:lnTo>
                  <a:lnTo>
                    <a:pt x="38" y="211"/>
                  </a:lnTo>
                  <a:lnTo>
                    <a:pt x="4" y="204"/>
                  </a:lnTo>
                  <a:lnTo>
                    <a:pt x="0" y="209"/>
                  </a:lnTo>
                  <a:lnTo>
                    <a:pt x="40" y="250"/>
                  </a:lnTo>
                  <a:lnTo>
                    <a:pt x="54" y="257"/>
                  </a:lnTo>
                  <a:lnTo>
                    <a:pt x="61" y="286"/>
                  </a:lnTo>
                  <a:lnTo>
                    <a:pt x="74" y="316"/>
                  </a:lnTo>
                  <a:lnTo>
                    <a:pt x="99" y="336"/>
                  </a:lnTo>
                  <a:lnTo>
                    <a:pt x="126" y="341"/>
                  </a:lnTo>
                  <a:lnTo>
                    <a:pt x="142" y="355"/>
                  </a:lnTo>
                  <a:lnTo>
                    <a:pt x="158" y="355"/>
                  </a:lnTo>
                  <a:lnTo>
                    <a:pt x="176" y="346"/>
                  </a:lnTo>
                  <a:lnTo>
                    <a:pt x="213" y="355"/>
                  </a:lnTo>
                  <a:lnTo>
                    <a:pt x="233" y="362"/>
                  </a:lnTo>
                  <a:lnTo>
                    <a:pt x="258" y="357"/>
                  </a:lnTo>
                  <a:lnTo>
                    <a:pt x="274" y="355"/>
                  </a:lnTo>
                  <a:lnTo>
                    <a:pt x="288" y="341"/>
                  </a:lnTo>
                  <a:lnTo>
                    <a:pt x="299" y="346"/>
                  </a:lnTo>
                  <a:lnTo>
                    <a:pt x="312" y="357"/>
                  </a:lnTo>
                  <a:lnTo>
                    <a:pt x="328" y="350"/>
                  </a:lnTo>
                  <a:lnTo>
                    <a:pt x="340" y="339"/>
                  </a:lnTo>
                  <a:lnTo>
                    <a:pt x="349" y="330"/>
                  </a:lnTo>
                  <a:lnTo>
                    <a:pt x="380" y="323"/>
                  </a:lnTo>
                  <a:lnTo>
                    <a:pt x="387" y="314"/>
                  </a:lnTo>
                  <a:lnTo>
                    <a:pt x="392" y="298"/>
                  </a:lnTo>
                  <a:lnTo>
                    <a:pt x="412" y="282"/>
                  </a:lnTo>
                  <a:lnTo>
                    <a:pt x="415" y="268"/>
                  </a:lnTo>
                  <a:lnTo>
                    <a:pt x="408" y="259"/>
                  </a:lnTo>
                  <a:lnTo>
                    <a:pt x="396" y="245"/>
                  </a:lnTo>
                  <a:lnTo>
                    <a:pt x="394" y="193"/>
                  </a:lnTo>
                  <a:lnTo>
                    <a:pt x="410" y="186"/>
                  </a:lnTo>
                  <a:lnTo>
                    <a:pt x="401" y="170"/>
                  </a:lnTo>
                  <a:lnTo>
                    <a:pt x="387" y="170"/>
                  </a:lnTo>
                  <a:lnTo>
                    <a:pt x="378" y="170"/>
                  </a:lnTo>
                  <a:lnTo>
                    <a:pt x="383" y="161"/>
                  </a:lnTo>
                  <a:lnTo>
                    <a:pt x="378" y="145"/>
                  </a:lnTo>
                  <a:lnTo>
                    <a:pt x="369" y="141"/>
                  </a:lnTo>
                  <a:lnTo>
                    <a:pt x="351" y="150"/>
                  </a:lnTo>
                  <a:lnTo>
                    <a:pt x="337" y="163"/>
                  </a:lnTo>
                  <a:lnTo>
                    <a:pt x="328" y="161"/>
                  </a:lnTo>
                  <a:lnTo>
                    <a:pt x="317" y="154"/>
                  </a:lnTo>
                  <a:lnTo>
                    <a:pt x="301" y="145"/>
                  </a:lnTo>
                  <a:lnTo>
                    <a:pt x="283" y="141"/>
                  </a:lnTo>
                  <a:lnTo>
                    <a:pt x="274" y="145"/>
                  </a:lnTo>
                  <a:lnTo>
                    <a:pt x="265" y="138"/>
                  </a:lnTo>
                  <a:lnTo>
                    <a:pt x="265" y="125"/>
                  </a:lnTo>
                  <a:lnTo>
                    <a:pt x="256" y="122"/>
                  </a:lnTo>
                  <a:lnTo>
                    <a:pt x="238" y="127"/>
                  </a:lnTo>
                  <a:lnTo>
                    <a:pt x="219" y="125"/>
                  </a:lnTo>
                  <a:lnTo>
                    <a:pt x="219" y="116"/>
                  </a:lnTo>
                  <a:lnTo>
                    <a:pt x="213" y="107"/>
                  </a:lnTo>
                  <a:lnTo>
                    <a:pt x="201" y="104"/>
                  </a:lnTo>
                  <a:lnTo>
                    <a:pt x="195" y="116"/>
                  </a:lnTo>
                  <a:lnTo>
                    <a:pt x="190" y="120"/>
                  </a:lnTo>
                  <a:lnTo>
                    <a:pt x="183" y="116"/>
                  </a:lnTo>
                  <a:lnTo>
                    <a:pt x="170" y="118"/>
                  </a:lnTo>
                  <a:lnTo>
                    <a:pt x="158" y="129"/>
                  </a:lnTo>
                  <a:lnTo>
                    <a:pt x="149" y="120"/>
                  </a:lnTo>
                  <a:lnTo>
                    <a:pt x="151" y="91"/>
                  </a:lnTo>
                  <a:lnTo>
                    <a:pt x="161" y="75"/>
                  </a:lnTo>
                  <a:lnTo>
                    <a:pt x="170" y="66"/>
                  </a:lnTo>
                  <a:lnTo>
                    <a:pt x="167" y="45"/>
                  </a:lnTo>
                  <a:lnTo>
                    <a:pt x="170" y="22"/>
                  </a:lnTo>
                  <a:lnTo>
                    <a:pt x="165" y="0"/>
                  </a:lnTo>
                  <a:lnTo>
                    <a:pt x="158" y="0"/>
                  </a:lnTo>
                  <a:lnTo>
                    <a:pt x="149" y="9"/>
                  </a:lnTo>
                  <a:lnTo>
                    <a:pt x="145" y="29"/>
                  </a:lnTo>
                  <a:lnTo>
                    <a:pt x="138" y="45"/>
                  </a:lnTo>
                  <a:lnTo>
                    <a:pt x="129" y="31"/>
                  </a:lnTo>
                  <a:lnTo>
                    <a:pt x="136" y="15"/>
                  </a:lnTo>
                  <a:lnTo>
                    <a:pt x="124" y="6"/>
                  </a:lnTo>
                  <a:lnTo>
                    <a:pt x="106" y="9"/>
                  </a:lnTo>
                  <a:lnTo>
                    <a:pt x="99" y="20"/>
                  </a:lnTo>
                  <a:lnTo>
                    <a:pt x="104" y="29"/>
                  </a:lnTo>
                  <a:lnTo>
                    <a:pt x="97" y="40"/>
                  </a:lnTo>
                  <a:lnTo>
                    <a:pt x="90" y="36"/>
                  </a:lnTo>
                  <a:lnTo>
                    <a:pt x="79" y="27"/>
                  </a:lnTo>
                  <a:lnTo>
                    <a:pt x="70" y="29"/>
                  </a:lnTo>
                  <a:lnTo>
                    <a:pt x="63" y="40"/>
                  </a:lnTo>
                  <a:lnTo>
                    <a:pt x="72" y="56"/>
                  </a:lnTo>
                  <a:lnTo>
                    <a:pt x="88" y="59"/>
                  </a:lnTo>
                  <a:lnTo>
                    <a:pt x="106" y="77"/>
                  </a:lnTo>
                  <a:lnTo>
                    <a:pt x="113" y="81"/>
                  </a:lnTo>
                  <a:lnTo>
                    <a:pt x="113" y="93"/>
                  </a:lnTo>
                  <a:lnTo>
                    <a:pt x="97" y="95"/>
                  </a:lnTo>
                  <a:lnTo>
                    <a:pt x="99" y="111"/>
                  </a:lnTo>
                  <a:lnTo>
                    <a:pt x="106" y="120"/>
                  </a:lnTo>
                  <a:lnTo>
                    <a:pt x="99" y="129"/>
                  </a:lnTo>
                  <a:lnTo>
                    <a:pt x="86" y="127"/>
                  </a:lnTo>
                  <a:lnTo>
                    <a:pt x="65" y="107"/>
                  </a:lnTo>
                  <a:lnTo>
                    <a:pt x="49" y="93"/>
                  </a:lnTo>
                  <a:lnTo>
                    <a:pt x="31" y="84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57" name="Group 59"/>
            <p:cNvGrpSpPr>
              <a:grpSpLocks/>
            </p:cNvGrpSpPr>
            <p:nvPr/>
          </p:nvGrpSpPr>
          <p:grpSpPr bwMode="auto">
            <a:xfrm>
              <a:off x="3555" y="1082"/>
              <a:ext cx="597" cy="1162"/>
              <a:chOff x="3324" y="947"/>
              <a:chExt cx="626" cy="1332"/>
            </a:xfrm>
            <a:grpFill/>
          </p:grpSpPr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73" y="2099"/>
                <a:ext cx="42" cy="103"/>
              </a:xfrm>
              <a:custGeom>
                <a:avLst/>
                <a:gdLst>
                  <a:gd name="T0" fmla="*/ 41 w 42"/>
                  <a:gd name="T1" fmla="*/ 0 h 103"/>
                  <a:gd name="T2" fmla="*/ 38 w 42"/>
                  <a:gd name="T3" fmla="*/ 34 h 103"/>
                  <a:gd name="T4" fmla="*/ 27 w 42"/>
                  <a:gd name="T5" fmla="*/ 61 h 103"/>
                  <a:gd name="T6" fmla="*/ 6 w 42"/>
                  <a:gd name="T7" fmla="*/ 77 h 103"/>
                  <a:gd name="T8" fmla="*/ 11 w 42"/>
                  <a:gd name="T9" fmla="*/ 95 h 103"/>
                  <a:gd name="T10" fmla="*/ 4 w 42"/>
                  <a:gd name="T11" fmla="*/ 102 h 103"/>
                  <a:gd name="T12" fmla="*/ 0 w 42"/>
                  <a:gd name="T13" fmla="*/ 79 h 103"/>
                  <a:gd name="T14" fmla="*/ 6 w 42"/>
                  <a:gd name="T15" fmla="*/ 63 h 103"/>
                  <a:gd name="T16" fmla="*/ 11 w 42"/>
                  <a:gd name="T17" fmla="*/ 43 h 103"/>
                  <a:gd name="T18" fmla="*/ 41 w 42"/>
                  <a:gd name="T19" fmla="*/ 0 h 1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2"/>
                  <a:gd name="T31" fmla="*/ 0 h 103"/>
                  <a:gd name="T32" fmla="*/ 42 w 42"/>
                  <a:gd name="T33" fmla="*/ 103 h 10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2" h="103">
                    <a:moveTo>
                      <a:pt x="41" y="0"/>
                    </a:moveTo>
                    <a:lnTo>
                      <a:pt x="38" y="34"/>
                    </a:lnTo>
                    <a:lnTo>
                      <a:pt x="27" y="61"/>
                    </a:lnTo>
                    <a:lnTo>
                      <a:pt x="6" y="77"/>
                    </a:lnTo>
                    <a:lnTo>
                      <a:pt x="11" y="95"/>
                    </a:lnTo>
                    <a:lnTo>
                      <a:pt x="4" y="102"/>
                    </a:lnTo>
                    <a:lnTo>
                      <a:pt x="0" y="79"/>
                    </a:lnTo>
                    <a:lnTo>
                      <a:pt x="6" y="63"/>
                    </a:lnTo>
                    <a:lnTo>
                      <a:pt x="11" y="43"/>
                    </a:lnTo>
                    <a:lnTo>
                      <a:pt x="41" y="0"/>
                    </a:lnTo>
                  </a:path>
                </a:pathLst>
              </a:custGeom>
              <a:grpFill/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666" y="2053"/>
                <a:ext cx="58" cy="81"/>
              </a:xfrm>
              <a:custGeom>
                <a:avLst/>
                <a:gdLst>
                  <a:gd name="T0" fmla="*/ 45 w 58"/>
                  <a:gd name="T1" fmla="*/ 0 h 81"/>
                  <a:gd name="T2" fmla="*/ 57 w 58"/>
                  <a:gd name="T3" fmla="*/ 0 h 81"/>
                  <a:gd name="T4" fmla="*/ 43 w 58"/>
                  <a:gd name="T5" fmla="*/ 15 h 81"/>
                  <a:gd name="T6" fmla="*/ 41 w 58"/>
                  <a:gd name="T7" fmla="*/ 26 h 81"/>
                  <a:gd name="T8" fmla="*/ 45 w 58"/>
                  <a:gd name="T9" fmla="*/ 44 h 81"/>
                  <a:gd name="T10" fmla="*/ 29 w 58"/>
                  <a:gd name="T11" fmla="*/ 60 h 81"/>
                  <a:gd name="T12" fmla="*/ 11 w 58"/>
                  <a:gd name="T13" fmla="*/ 80 h 81"/>
                  <a:gd name="T14" fmla="*/ 6 w 58"/>
                  <a:gd name="T15" fmla="*/ 60 h 81"/>
                  <a:gd name="T16" fmla="*/ 0 w 58"/>
                  <a:gd name="T17" fmla="*/ 53 h 81"/>
                  <a:gd name="T18" fmla="*/ 0 w 58"/>
                  <a:gd name="T19" fmla="*/ 37 h 81"/>
                  <a:gd name="T20" fmla="*/ 18 w 58"/>
                  <a:gd name="T21" fmla="*/ 22 h 81"/>
                  <a:gd name="T22" fmla="*/ 45 w 58"/>
                  <a:gd name="T23" fmla="*/ 0 h 8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8"/>
                  <a:gd name="T37" fmla="*/ 0 h 81"/>
                  <a:gd name="T38" fmla="*/ 58 w 58"/>
                  <a:gd name="T39" fmla="*/ 81 h 8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8" h="81">
                    <a:moveTo>
                      <a:pt x="45" y="0"/>
                    </a:moveTo>
                    <a:lnTo>
                      <a:pt x="57" y="0"/>
                    </a:lnTo>
                    <a:lnTo>
                      <a:pt x="43" y="15"/>
                    </a:lnTo>
                    <a:lnTo>
                      <a:pt x="41" y="26"/>
                    </a:lnTo>
                    <a:lnTo>
                      <a:pt x="45" y="44"/>
                    </a:lnTo>
                    <a:lnTo>
                      <a:pt x="29" y="60"/>
                    </a:lnTo>
                    <a:lnTo>
                      <a:pt x="11" y="80"/>
                    </a:lnTo>
                    <a:lnTo>
                      <a:pt x="6" y="60"/>
                    </a:lnTo>
                    <a:lnTo>
                      <a:pt x="0" y="53"/>
                    </a:lnTo>
                    <a:lnTo>
                      <a:pt x="0" y="37"/>
                    </a:lnTo>
                    <a:lnTo>
                      <a:pt x="18" y="22"/>
                    </a:lnTo>
                    <a:lnTo>
                      <a:pt x="45" y="0"/>
                    </a:lnTo>
                  </a:path>
                </a:pathLst>
              </a:custGeom>
              <a:grpFill/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grpSp>
            <p:nvGrpSpPr>
              <p:cNvPr id="79" name="Group 62"/>
              <p:cNvGrpSpPr>
                <a:grpSpLocks/>
              </p:cNvGrpSpPr>
              <p:nvPr/>
            </p:nvGrpSpPr>
            <p:grpSpPr bwMode="auto">
              <a:xfrm>
                <a:off x="3324" y="947"/>
                <a:ext cx="626" cy="1332"/>
                <a:chOff x="3324" y="947"/>
                <a:chExt cx="626" cy="1332"/>
              </a:xfrm>
              <a:grpFill/>
            </p:grpSpPr>
            <p:sp>
              <p:nvSpPr>
                <p:cNvPr id="80" name="Freeform 63"/>
                <p:cNvSpPr>
                  <a:spLocks/>
                </p:cNvSpPr>
                <p:nvPr/>
              </p:nvSpPr>
              <p:spPr bwMode="auto">
                <a:xfrm>
                  <a:off x="3324" y="947"/>
                  <a:ext cx="626" cy="1332"/>
                </a:xfrm>
                <a:custGeom>
                  <a:avLst/>
                  <a:gdLst>
                    <a:gd name="T0" fmla="*/ 492 w 626"/>
                    <a:gd name="T1" fmla="*/ 24 h 1332"/>
                    <a:gd name="T2" fmla="*/ 577 w 626"/>
                    <a:gd name="T3" fmla="*/ 81 h 1332"/>
                    <a:gd name="T4" fmla="*/ 583 w 626"/>
                    <a:gd name="T5" fmla="*/ 131 h 1332"/>
                    <a:gd name="T6" fmla="*/ 604 w 626"/>
                    <a:gd name="T7" fmla="*/ 177 h 1332"/>
                    <a:gd name="T8" fmla="*/ 599 w 626"/>
                    <a:gd name="T9" fmla="*/ 236 h 1332"/>
                    <a:gd name="T10" fmla="*/ 618 w 626"/>
                    <a:gd name="T11" fmla="*/ 277 h 1332"/>
                    <a:gd name="T12" fmla="*/ 613 w 626"/>
                    <a:gd name="T13" fmla="*/ 311 h 1332"/>
                    <a:gd name="T14" fmla="*/ 538 w 626"/>
                    <a:gd name="T15" fmla="*/ 317 h 1332"/>
                    <a:gd name="T16" fmla="*/ 504 w 626"/>
                    <a:gd name="T17" fmla="*/ 367 h 1332"/>
                    <a:gd name="T18" fmla="*/ 494 w 626"/>
                    <a:gd name="T19" fmla="*/ 406 h 1332"/>
                    <a:gd name="T20" fmla="*/ 499 w 626"/>
                    <a:gd name="T21" fmla="*/ 458 h 1332"/>
                    <a:gd name="T22" fmla="*/ 476 w 626"/>
                    <a:gd name="T23" fmla="*/ 508 h 1332"/>
                    <a:gd name="T24" fmla="*/ 406 w 626"/>
                    <a:gd name="T25" fmla="*/ 551 h 1332"/>
                    <a:gd name="T26" fmla="*/ 378 w 626"/>
                    <a:gd name="T27" fmla="*/ 576 h 1332"/>
                    <a:gd name="T28" fmla="*/ 346 w 626"/>
                    <a:gd name="T29" fmla="*/ 638 h 1332"/>
                    <a:gd name="T30" fmla="*/ 335 w 626"/>
                    <a:gd name="T31" fmla="*/ 688 h 1332"/>
                    <a:gd name="T32" fmla="*/ 305 w 626"/>
                    <a:gd name="T33" fmla="*/ 754 h 1332"/>
                    <a:gd name="T34" fmla="*/ 348 w 626"/>
                    <a:gd name="T35" fmla="*/ 842 h 1332"/>
                    <a:gd name="T36" fmla="*/ 383 w 626"/>
                    <a:gd name="T37" fmla="*/ 908 h 1332"/>
                    <a:gd name="T38" fmla="*/ 346 w 626"/>
                    <a:gd name="T39" fmla="*/ 933 h 1332"/>
                    <a:gd name="T40" fmla="*/ 312 w 626"/>
                    <a:gd name="T41" fmla="*/ 938 h 1332"/>
                    <a:gd name="T42" fmla="*/ 241 w 626"/>
                    <a:gd name="T43" fmla="*/ 942 h 1332"/>
                    <a:gd name="T44" fmla="*/ 307 w 626"/>
                    <a:gd name="T45" fmla="*/ 958 h 1332"/>
                    <a:gd name="T46" fmla="*/ 346 w 626"/>
                    <a:gd name="T47" fmla="*/ 978 h 1332"/>
                    <a:gd name="T48" fmla="*/ 321 w 626"/>
                    <a:gd name="T49" fmla="*/ 994 h 1332"/>
                    <a:gd name="T50" fmla="*/ 278 w 626"/>
                    <a:gd name="T51" fmla="*/ 1033 h 1332"/>
                    <a:gd name="T52" fmla="*/ 266 w 626"/>
                    <a:gd name="T53" fmla="*/ 1069 h 1332"/>
                    <a:gd name="T54" fmla="*/ 250 w 626"/>
                    <a:gd name="T55" fmla="*/ 1156 h 1332"/>
                    <a:gd name="T56" fmla="*/ 230 w 626"/>
                    <a:gd name="T57" fmla="*/ 1215 h 1332"/>
                    <a:gd name="T58" fmla="*/ 177 w 626"/>
                    <a:gd name="T59" fmla="*/ 1260 h 1332"/>
                    <a:gd name="T60" fmla="*/ 130 w 626"/>
                    <a:gd name="T61" fmla="*/ 1276 h 1332"/>
                    <a:gd name="T62" fmla="*/ 120 w 626"/>
                    <a:gd name="T63" fmla="*/ 1319 h 1332"/>
                    <a:gd name="T64" fmla="*/ 70 w 626"/>
                    <a:gd name="T65" fmla="*/ 1331 h 1332"/>
                    <a:gd name="T66" fmla="*/ 50 w 626"/>
                    <a:gd name="T67" fmla="*/ 1310 h 1332"/>
                    <a:gd name="T68" fmla="*/ 29 w 626"/>
                    <a:gd name="T69" fmla="*/ 1235 h 1332"/>
                    <a:gd name="T70" fmla="*/ 45 w 626"/>
                    <a:gd name="T71" fmla="*/ 1219 h 1332"/>
                    <a:gd name="T72" fmla="*/ 50 w 626"/>
                    <a:gd name="T73" fmla="*/ 1194 h 1332"/>
                    <a:gd name="T74" fmla="*/ 29 w 626"/>
                    <a:gd name="T75" fmla="*/ 1126 h 1332"/>
                    <a:gd name="T76" fmla="*/ 11 w 626"/>
                    <a:gd name="T77" fmla="*/ 1074 h 1332"/>
                    <a:gd name="T78" fmla="*/ 0 w 626"/>
                    <a:gd name="T79" fmla="*/ 990 h 1332"/>
                    <a:gd name="T80" fmla="*/ 20 w 626"/>
                    <a:gd name="T81" fmla="*/ 958 h 1332"/>
                    <a:gd name="T82" fmla="*/ 36 w 626"/>
                    <a:gd name="T83" fmla="*/ 874 h 1332"/>
                    <a:gd name="T84" fmla="*/ 79 w 626"/>
                    <a:gd name="T85" fmla="*/ 824 h 1332"/>
                    <a:gd name="T86" fmla="*/ 66 w 626"/>
                    <a:gd name="T87" fmla="*/ 738 h 1332"/>
                    <a:gd name="T88" fmla="*/ 84 w 626"/>
                    <a:gd name="T89" fmla="*/ 697 h 1332"/>
                    <a:gd name="T90" fmla="*/ 75 w 626"/>
                    <a:gd name="T91" fmla="*/ 622 h 1332"/>
                    <a:gd name="T92" fmla="*/ 91 w 626"/>
                    <a:gd name="T93" fmla="*/ 533 h 1332"/>
                    <a:gd name="T94" fmla="*/ 145 w 626"/>
                    <a:gd name="T95" fmla="*/ 476 h 1332"/>
                    <a:gd name="T96" fmla="*/ 196 w 626"/>
                    <a:gd name="T97" fmla="*/ 458 h 1332"/>
                    <a:gd name="T98" fmla="*/ 175 w 626"/>
                    <a:gd name="T99" fmla="*/ 406 h 1332"/>
                    <a:gd name="T100" fmla="*/ 196 w 626"/>
                    <a:gd name="T101" fmla="*/ 361 h 1332"/>
                    <a:gd name="T102" fmla="*/ 207 w 626"/>
                    <a:gd name="T103" fmla="*/ 293 h 1332"/>
                    <a:gd name="T104" fmla="*/ 262 w 626"/>
                    <a:gd name="T105" fmla="*/ 252 h 1332"/>
                    <a:gd name="T106" fmla="*/ 287 w 626"/>
                    <a:gd name="T107" fmla="*/ 199 h 1332"/>
                    <a:gd name="T108" fmla="*/ 328 w 626"/>
                    <a:gd name="T109" fmla="*/ 115 h 1332"/>
                    <a:gd name="T110" fmla="*/ 374 w 626"/>
                    <a:gd name="T111" fmla="*/ 77 h 1332"/>
                    <a:gd name="T112" fmla="*/ 415 w 626"/>
                    <a:gd name="T113" fmla="*/ 47 h 1332"/>
                    <a:gd name="T114" fmla="*/ 467 w 626"/>
                    <a:gd name="T115" fmla="*/ 0 h 133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626"/>
                    <a:gd name="T175" fmla="*/ 0 h 1332"/>
                    <a:gd name="T176" fmla="*/ 626 w 626"/>
                    <a:gd name="T177" fmla="*/ 1332 h 133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626" h="1332">
                      <a:moveTo>
                        <a:pt x="472" y="0"/>
                      </a:moveTo>
                      <a:lnTo>
                        <a:pt x="479" y="4"/>
                      </a:lnTo>
                      <a:lnTo>
                        <a:pt x="492" y="24"/>
                      </a:lnTo>
                      <a:lnTo>
                        <a:pt x="547" y="77"/>
                      </a:lnTo>
                      <a:lnTo>
                        <a:pt x="554" y="65"/>
                      </a:lnTo>
                      <a:lnTo>
                        <a:pt x="577" y="81"/>
                      </a:lnTo>
                      <a:lnTo>
                        <a:pt x="583" y="99"/>
                      </a:lnTo>
                      <a:lnTo>
                        <a:pt x="583" y="111"/>
                      </a:lnTo>
                      <a:lnTo>
                        <a:pt x="583" y="131"/>
                      </a:lnTo>
                      <a:lnTo>
                        <a:pt x="577" y="145"/>
                      </a:lnTo>
                      <a:lnTo>
                        <a:pt x="590" y="161"/>
                      </a:lnTo>
                      <a:lnTo>
                        <a:pt x="604" y="177"/>
                      </a:lnTo>
                      <a:lnTo>
                        <a:pt x="604" y="190"/>
                      </a:lnTo>
                      <a:lnTo>
                        <a:pt x="604" y="211"/>
                      </a:lnTo>
                      <a:lnTo>
                        <a:pt x="599" y="236"/>
                      </a:lnTo>
                      <a:lnTo>
                        <a:pt x="590" y="245"/>
                      </a:lnTo>
                      <a:lnTo>
                        <a:pt x="604" y="256"/>
                      </a:lnTo>
                      <a:lnTo>
                        <a:pt x="618" y="277"/>
                      </a:lnTo>
                      <a:lnTo>
                        <a:pt x="625" y="297"/>
                      </a:lnTo>
                      <a:lnTo>
                        <a:pt x="625" y="306"/>
                      </a:lnTo>
                      <a:lnTo>
                        <a:pt x="613" y="311"/>
                      </a:lnTo>
                      <a:lnTo>
                        <a:pt x="558" y="311"/>
                      </a:lnTo>
                      <a:lnTo>
                        <a:pt x="547" y="311"/>
                      </a:lnTo>
                      <a:lnTo>
                        <a:pt x="538" y="317"/>
                      </a:lnTo>
                      <a:lnTo>
                        <a:pt x="538" y="336"/>
                      </a:lnTo>
                      <a:lnTo>
                        <a:pt x="529" y="347"/>
                      </a:lnTo>
                      <a:lnTo>
                        <a:pt x="504" y="367"/>
                      </a:lnTo>
                      <a:lnTo>
                        <a:pt x="508" y="386"/>
                      </a:lnTo>
                      <a:lnTo>
                        <a:pt x="504" y="397"/>
                      </a:lnTo>
                      <a:lnTo>
                        <a:pt x="494" y="406"/>
                      </a:lnTo>
                      <a:lnTo>
                        <a:pt x="504" y="431"/>
                      </a:lnTo>
                      <a:lnTo>
                        <a:pt x="508" y="447"/>
                      </a:lnTo>
                      <a:lnTo>
                        <a:pt x="499" y="458"/>
                      </a:lnTo>
                      <a:lnTo>
                        <a:pt x="483" y="472"/>
                      </a:lnTo>
                      <a:lnTo>
                        <a:pt x="479" y="488"/>
                      </a:lnTo>
                      <a:lnTo>
                        <a:pt x="476" y="508"/>
                      </a:lnTo>
                      <a:lnTo>
                        <a:pt x="447" y="522"/>
                      </a:lnTo>
                      <a:lnTo>
                        <a:pt x="428" y="533"/>
                      </a:lnTo>
                      <a:lnTo>
                        <a:pt x="406" y="551"/>
                      </a:lnTo>
                      <a:lnTo>
                        <a:pt x="408" y="563"/>
                      </a:lnTo>
                      <a:lnTo>
                        <a:pt x="387" y="567"/>
                      </a:lnTo>
                      <a:lnTo>
                        <a:pt x="378" y="576"/>
                      </a:lnTo>
                      <a:lnTo>
                        <a:pt x="358" y="604"/>
                      </a:lnTo>
                      <a:lnTo>
                        <a:pt x="342" y="617"/>
                      </a:lnTo>
                      <a:lnTo>
                        <a:pt x="346" y="638"/>
                      </a:lnTo>
                      <a:lnTo>
                        <a:pt x="335" y="647"/>
                      </a:lnTo>
                      <a:lnTo>
                        <a:pt x="326" y="656"/>
                      </a:lnTo>
                      <a:lnTo>
                        <a:pt x="335" y="688"/>
                      </a:lnTo>
                      <a:lnTo>
                        <a:pt x="330" y="708"/>
                      </a:lnTo>
                      <a:lnTo>
                        <a:pt x="307" y="722"/>
                      </a:lnTo>
                      <a:lnTo>
                        <a:pt x="305" y="754"/>
                      </a:lnTo>
                      <a:lnTo>
                        <a:pt x="307" y="797"/>
                      </a:lnTo>
                      <a:lnTo>
                        <a:pt x="317" y="815"/>
                      </a:lnTo>
                      <a:lnTo>
                        <a:pt x="348" y="842"/>
                      </a:lnTo>
                      <a:lnTo>
                        <a:pt x="362" y="867"/>
                      </a:lnTo>
                      <a:lnTo>
                        <a:pt x="376" y="890"/>
                      </a:lnTo>
                      <a:lnTo>
                        <a:pt x="383" y="908"/>
                      </a:lnTo>
                      <a:lnTo>
                        <a:pt x="376" y="924"/>
                      </a:lnTo>
                      <a:lnTo>
                        <a:pt x="358" y="938"/>
                      </a:lnTo>
                      <a:lnTo>
                        <a:pt x="346" y="933"/>
                      </a:lnTo>
                      <a:lnTo>
                        <a:pt x="335" y="919"/>
                      </a:lnTo>
                      <a:lnTo>
                        <a:pt x="317" y="924"/>
                      </a:lnTo>
                      <a:lnTo>
                        <a:pt x="312" y="938"/>
                      </a:lnTo>
                      <a:lnTo>
                        <a:pt x="287" y="938"/>
                      </a:lnTo>
                      <a:lnTo>
                        <a:pt x="250" y="933"/>
                      </a:lnTo>
                      <a:lnTo>
                        <a:pt x="241" y="942"/>
                      </a:lnTo>
                      <a:lnTo>
                        <a:pt x="266" y="953"/>
                      </a:lnTo>
                      <a:lnTo>
                        <a:pt x="301" y="942"/>
                      </a:lnTo>
                      <a:lnTo>
                        <a:pt x="307" y="958"/>
                      </a:lnTo>
                      <a:lnTo>
                        <a:pt x="335" y="963"/>
                      </a:lnTo>
                      <a:lnTo>
                        <a:pt x="353" y="969"/>
                      </a:lnTo>
                      <a:lnTo>
                        <a:pt x="346" y="978"/>
                      </a:lnTo>
                      <a:lnTo>
                        <a:pt x="321" y="974"/>
                      </a:lnTo>
                      <a:lnTo>
                        <a:pt x="317" y="983"/>
                      </a:lnTo>
                      <a:lnTo>
                        <a:pt x="321" y="994"/>
                      </a:lnTo>
                      <a:lnTo>
                        <a:pt x="307" y="1013"/>
                      </a:lnTo>
                      <a:lnTo>
                        <a:pt x="287" y="1028"/>
                      </a:lnTo>
                      <a:lnTo>
                        <a:pt x="278" y="1033"/>
                      </a:lnTo>
                      <a:lnTo>
                        <a:pt x="271" y="1037"/>
                      </a:lnTo>
                      <a:lnTo>
                        <a:pt x="276" y="1056"/>
                      </a:lnTo>
                      <a:lnTo>
                        <a:pt x="266" y="1069"/>
                      </a:lnTo>
                      <a:lnTo>
                        <a:pt x="253" y="1094"/>
                      </a:lnTo>
                      <a:lnTo>
                        <a:pt x="257" y="1119"/>
                      </a:lnTo>
                      <a:lnTo>
                        <a:pt x="250" y="1156"/>
                      </a:lnTo>
                      <a:lnTo>
                        <a:pt x="241" y="1174"/>
                      </a:lnTo>
                      <a:lnTo>
                        <a:pt x="241" y="1196"/>
                      </a:lnTo>
                      <a:lnTo>
                        <a:pt x="230" y="1215"/>
                      </a:lnTo>
                      <a:lnTo>
                        <a:pt x="212" y="1244"/>
                      </a:lnTo>
                      <a:lnTo>
                        <a:pt x="207" y="1265"/>
                      </a:lnTo>
                      <a:lnTo>
                        <a:pt x="177" y="1260"/>
                      </a:lnTo>
                      <a:lnTo>
                        <a:pt x="150" y="1260"/>
                      </a:lnTo>
                      <a:lnTo>
                        <a:pt x="145" y="1271"/>
                      </a:lnTo>
                      <a:lnTo>
                        <a:pt x="130" y="1276"/>
                      </a:lnTo>
                      <a:lnTo>
                        <a:pt x="120" y="1281"/>
                      </a:lnTo>
                      <a:lnTo>
                        <a:pt x="125" y="1296"/>
                      </a:lnTo>
                      <a:lnTo>
                        <a:pt x="120" y="1319"/>
                      </a:lnTo>
                      <a:lnTo>
                        <a:pt x="100" y="1331"/>
                      </a:lnTo>
                      <a:lnTo>
                        <a:pt x="88" y="1319"/>
                      </a:lnTo>
                      <a:lnTo>
                        <a:pt x="70" y="1331"/>
                      </a:lnTo>
                      <a:lnTo>
                        <a:pt x="50" y="1331"/>
                      </a:lnTo>
                      <a:lnTo>
                        <a:pt x="41" y="1319"/>
                      </a:lnTo>
                      <a:lnTo>
                        <a:pt x="50" y="1310"/>
                      </a:lnTo>
                      <a:lnTo>
                        <a:pt x="54" y="1285"/>
                      </a:lnTo>
                      <a:lnTo>
                        <a:pt x="36" y="1253"/>
                      </a:lnTo>
                      <a:lnTo>
                        <a:pt x="29" y="1235"/>
                      </a:lnTo>
                      <a:lnTo>
                        <a:pt x="34" y="1226"/>
                      </a:lnTo>
                      <a:lnTo>
                        <a:pt x="41" y="1226"/>
                      </a:lnTo>
                      <a:lnTo>
                        <a:pt x="45" y="1219"/>
                      </a:lnTo>
                      <a:lnTo>
                        <a:pt x="50" y="1210"/>
                      </a:lnTo>
                      <a:lnTo>
                        <a:pt x="54" y="1201"/>
                      </a:lnTo>
                      <a:lnTo>
                        <a:pt x="50" y="1194"/>
                      </a:lnTo>
                      <a:lnTo>
                        <a:pt x="41" y="1178"/>
                      </a:lnTo>
                      <a:lnTo>
                        <a:pt x="25" y="1153"/>
                      </a:lnTo>
                      <a:lnTo>
                        <a:pt x="29" y="1126"/>
                      </a:lnTo>
                      <a:lnTo>
                        <a:pt x="15" y="1108"/>
                      </a:lnTo>
                      <a:lnTo>
                        <a:pt x="4" y="1094"/>
                      </a:lnTo>
                      <a:lnTo>
                        <a:pt x="11" y="1074"/>
                      </a:lnTo>
                      <a:lnTo>
                        <a:pt x="20" y="1033"/>
                      </a:lnTo>
                      <a:lnTo>
                        <a:pt x="4" y="1013"/>
                      </a:lnTo>
                      <a:lnTo>
                        <a:pt x="0" y="990"/>
                      </a:lnTo>
                      <a:lnTo>
                        <a:pt x="0" y="978"/>
                      </a:lnTo>
                      <a:lnTo>
                        <a:pt x="9" y="953"/>
                      </a:lnTo>
                      <a:lnTo>
                        <a:pt x="20" y="958"/>
                      </a:lnTo>
                      <a:lnTo>
                        <a:pt x="34" y="924"/>
                      </a:lnTo>
                      <a:lnTo>
                        <a:pt x="34" y="888"/>
                      </a:lnTo>
                      <a:lnTo>
                        <a:pt x="36" y="874"/>
                      </a:lnTo>
                      <a:lnTo>
                        <a:pt x="54" y="863"/>
                      </a:lnTo>
                      <a:lnTo>
                        <a:pt x="79" y="844"/>
                      </a:lnTo>
                      <a:lnTo>
                        <a:pt x="79" y="824"/>
                      </a:lnTo>
                      <a:lnTo>
                        <a:pt x="75" y="763"/>
                      </a:lnTo>
                      <a:lnTo>
                        <a:pt x="66" y="754"/>
                      </a:lnTo>
                      <a:lnTo>
                        <a:pt x="66" y="738"/>
                      </a:lnTo>
                      <a:lnTo>
                        <a:pt x="88" y="729"/>
                      </a:lnTo>
                      <a:lnTo>
                        <a:pt x="95" y="722"/>
                      </a:lnTo>
                      <a:lnTo>
                        <a:pt x="84" y="697"/>
                      </a:lnTo>
                      <a:lnTo>
                        <a:pt x="66" y="672"/>
                      </a:lnTo>
                      <a:lnTo>
                        <a:pt x="70" y="642"/>
                      </a:lnTo>
                      <a:lnTo>
                        <a:pt x="75" y="622"/>
                      </a:lnTo>
                      <a:lnTo>
                        <a:pt x="91" y="583"/>
                      </a:lnTo>
                      <a:lnTo>
                        <a:pt x="91" y="567"/>
                      </a:lnTo>
                      <a:lnTo>
                        <a:pt x="91" y="533"/>
                      </a:lnTo>
                      <a:lnTo>
                        <a:pt x="104" y="506"/>
                      </a:lnTo>
                      <a:lnTo>
                        <a:pt x="125" y="488"/>
                      </a:lnTo>
                      <a:lnTo>
                        <a:pt x="145" y="476"/>
                      </a:lnTo>
                      <a:lnTo>
                        <a:pt x="166" y="481"/>
                      </a:lnTo>
                      <a:lnTo>
                        <a:pt x="187" y="488"/>
                      </a:lnTo>
                      <a:lnTo>
                        <a:pt x="196" y="458"/>
                      </a:lnTo>
                      <a:lnTo>
                        <a:pt x="187" y="433"/>
                      </a:lnTo>
                      <a:lnTo>
                        <a:pt x="177" y="417"/>
                      </a:lnTo>
                      <a:lnTo>
                        <a:pt x="175" y="406"/>
                      </a:lnTo>
                      <a:lnTo>
                        <a:pt x="177" y="392"/>
                      </a:lnTo>
                      <a:lnTo>
                        <a:pt x="191" y="388"/>
                      </a:lnTo>
                      <a:lnTo>
                        <a:pt x="196" y="361"/>
                      </a:lnTo>
                      <a:lnTo>
                        <a:pt x="205" y="336"/>
                      </a:lnTo>
                      <a:lnTo>
                        <a:pt x="207" y="315"/>
                      </a:lnTo>
                      <a:lnTo>
                        <a:pt x="207" y="293"/>
                      </a:lnTo>
                      <a:lnTo>
                        <a:pt x="221" y="274"/>
                      </a:lnTo>
                      <a:lnTo>
                        <a:pt x="246" y="256"/>
                      </a:lnTo>
                      <a:lnTo>
                        <a:pt x="262" y="252"/>
                      </a:lnTo>
                      <a:lnTo>
                        <a:pt x="262" y="231"/>
                      </a:lnTo>
                      <a:lnTo>
                        <a:pt x="271" y="218"/>
                      </a:lnTo>
                      <a:lnTo>
                        <a:pt x="287" y="199"/>
                      </a:lnTo>
                      <a:lnTo>
                        <a:pt x="305" y="186"/>
                      </a:lnTo>
                      <a:lnTo>
                        <a:pt x="296" y="149"/>
                      </a:lnTo>
                      <a:lnTo>
                        <a:pt x="328" y="115"/>
                      </a:lnTo>
                      <a:lnTo>
                        <a:pt x="335" y="102"/>
                      </a:lnTo>
                      <a:lnTo>
                        <a:pt x="358" y="97"/>
                      </a:lnTo>
                      <a:lnTo>
                        <a:pt x="374" y="77"/>
                      </a:lnTo>
                      <a:lnTo>
                        <a:pt x="374" y="65"/>
                      </a:lnTo>
                      <a:lnTo>
                        <a:pt x="387" y="49"/>
                      </a:lnTo>
                      <a:lnTo>
                        <a:pt x="415" y="47"/>
                      </a:lnTo>
                      <a:lnTo>
                        <a:pt x="447" y="47"/>
                      </a:lnTo>
                      <a:lnTo>
                        <a:pt x="472" y="24"/>
                      </a:lnTo>
                      <a:lnTo>
                        <a:pt x="467" y="0"/>
                      </a:lnTo>
                      <a:lnTo>
                        <a:pt x="472" y="0"/>
                      </a:lnTo>
                    </a:path>
                  </a:pathLst>
                </a:custGeom>
                <a:grp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81" name="Freeform 64"/>
                <p:cNvSpPr>
                  <a:spLocks/>
                </p:cNvSpPr>
                <p:nvPr/>
              </p:nvSpPr>
              <p:spPr bwMode="auto">
                <a:xfrm>
                  <a:off x="3324" y="947"/>
                  <a:ext cx="626" cy="1332"/>
                </a:xfrm>
                <a:custGeom>
                  <a:avLst/>
                  <a:gdLst>
                    <a:gd name="T0" fmla="*/ 492 w 626"/>
                    <a:gd name="T1" fmla="*/ 24 h 1332"/>
                    <a:gd name="T2" fmla="*/ 577 w 626"/>
                    <a:gd name="T3" fmla="*/ 81 h 1332"/>
                    <a:gd name="T4" fmla="*/ 583 w 626"/>
                    <a:gd name="T5" fmla="*/ 131 h 1332"/>
                    <a:gd name="T6" fmla="*/ 604 w 626"/>
                    <a:gd name="T7" fmla="*/ 177 h 1332"/>
                    <a:gd name="T8" fmla="*/ 599 w 626"/>
                    <a:gd name="T9" fmla="*/ 236 h 1332"/>
                    <a:gd name="T10" fmla="*/ 618 w 626"/>
                    <a:gd name="T11" fmla="*/ 277 h 1332"/>
                    <a:gd name="T12" fmla="*/ 613 w 626"/>
                    <a:gd name="T13" fmla="*/ 311 h 1332"/>
                    <a:gd name="T14" fmla="*/ 538 w 626"/>
                    <a:gd name="T15" fmla="*/ 317 h 1332"/>
                    <a:gd name="T16" fmla="*/ 504 w 626"/>
                    <a:gd name="T17" fmla="*/ 367 h 1332"/>
                    <a:gd name="T18" fmla="*/ 494 w 626"/>
                    <a:gd name="T19" fmla="*/ 406 h 1332"/>
                    <a:gd name="T20" fmla="*/ 499 w 626"/>
                    <a:gd name="T21" fmla="*/ 458 h 1332"/>
                    <a:gd name="T22" fmla="*/ 476 w 626"/>
                    <a:gd name="T23" fmla="*/ 508 h 1332"/>
                    <a:gd name="T24" fmla="*/ 406 w 626"/>
                    <a:gd name="T25" fmla="*/ 551 h 1332"/>
                    <a:gd name="T26" fmla="*/ 378 w 626"/>
                    <a:gd name="T27" fmla="*/ 576 h 1332"/>
                    <a:gd name="T28" fmla="*/ 346 w 626"/>
                    <a:gd name="T29" fmla="*/ 638 h 1332"/>
                    <a:gd name="T30" fmla="*/ 335 w 626"/>
                    <a:gd name="T31" fmla="*/ 688 h 1332"/>
                    <a:gd name="T32" fmla="*/ 305 w 626"/>
                    <a:gd name="T33" fmla="*/ 754 h 1332"/>
                    <a:gd name="T34" fmla="*/ 348 w 626"/>
                    <a:gd name="T35" fmla="*/ 842 h 1332"/>
                    <a:gd name="T36" fmla="*/ 383 w 626"/>
                    <a:gd name="T37" fmla="*/ 908 h 1332"/>
                    <a:gd name="T38" fmla="*/ 346 w 626"/>
                    <a:gd name="T39" fmla="*/ 933 h 1332"/>
                    <a:gd name="T40" fmla="*/ 312 w 626"/>
                    <a:gd name="T41" fmla="*/ 938 h 1332"/>
                    <a:gd name="T42" fmla="*/ 241 w 626"/>
                    <a:gd name="T43" fmla="*/ 942 h 1332"/>
                    <a:gd name="T44" fmla="*/ 307 w 626"/>
                    <a:gd name="T45" fmla="*/ 958 h 1332"/>
                    <a:gd name="T46" fmla="*/ 346 w 626"/>
                    <a:gd name="T47" fmla="*/ 978 h 1332"/>
                    <a:gd name="T48" fmla="*/ 321 w 626"/>
                    <a:gd name="T49" fmla="*/ 994 h 1332"/>
                    <a:gd name="T50" fmla="*/ 278 w 626"/>
                    <a:gd name="T51" fmla="*/ 1033 h 1332"/>
                    <a:gd name="T52" fmla="*/ 266 w 626"/>
                    <a:gd name="T53" fmla="*/ 1069 h 1332"/>
                    <a:gd name="T54" fmla="*/ 250 w 626"/>
                    <a:gd name="T55" fmla="*/ 1156 h 1332"/>
                    <a:gd name="T56" fmla="*/ 230 w 626"/>
                    <a:gd name="T57" fmla="*/ 1215 h 1332"/>
                    <a:gd name="T58" fmla="*/ 177 w 626"/>
                    <a:gd name="T59" fmla="*/ 1260 h 1332"/>
                    <a:gd name="T60" fmla="*/ 130 w 626"/>
                    <a:gd name="T61" fmla="*/ 1276 h 1332"/>
                    <a:gd name="T62" fmla="*/ 120 w 626"/>
                    <a:gd name="T63" fmla="*/ 1319 h 1332"/>
                    <a:gd name="T64" fmla="*/ 70 w 626"/>
                    <a:gd name="T65" fmla="*/ 1331 h 1332"/>
                    <a:gd name="T66" fmla="*/ 50 w 626"/>
                    <a:gd name="T67" fmla="*/ 1310 h 1332"/>
                    <a:gd name="T68" fmla="*/ 29 w 626"/>
                    <a:gd name="T69" fmla="*/ 1235 h 1332"/>
                    <a:gd name="T70" fmla="*/ 45 w 626"/>
                    <a:gd name="T71" fmla="*/ 1219 h 1332"/>
                    <a:gd name="T72" fmla="*/ 50 w 626"/>
                    <a:gd name="T73" fmla="*/ 1194 h 1332"/>
                    <a:gd name="T74" fmla="*/ 29 w 626"/>
                    <a:gd name="T75" fmla="*/ 1126 h 1332"/>
                    <a:gd name="T76" fmla="*/ 11 w 626"/>
                    <a:gd name="T77" fmla="*/ 1074 h 1332"/>
                    <a:gd name="T78" fmla="*/ 0 w 626"/>
                    <a:gd name="T79" fmla="*/ 990 h 1332"/>
                    <a:gd name="T80" fmla="*/ 20 w 626"/>
                    <a:gd name="T81" fmla="*/ 958 h 1332"/>
                    <a:gd name="T82" fmla="*/ 36 w 626"/>
                    <a:gd name="T83" fmla="*/ 874 h 1332"/>
                    <a:gd name="T84" fmla="*/ 79 w 626"/>
                    <a:gd name="T85" fmla="*/ 824 h 1332"/>
                    <a:gd name="T86" fmla="*/ 66 w 626"/>
                    <a:gd name="T87" fmla="*/ 738 h 1332"/>
                    <a:gd name="T88" fmla="*/ 84 w 626"/>
                    <a:gd name="T89" fmla="*/ 697 h 1332"/>
                    <a:gd name="T90" fmla="*/ 75 w 626"/>
                    <a:gd name="T91" fmla="*/ 622 h 1332"/>
                    <a:gd name="T92" fmla="*/ 91 w 626"/>
                    <a:gd name="T93" fmla="*/ 533 h 1332"/>
                    <a:gd name="T94" fmla="*/ 145 w 626"/>
                    <a:gd name="T95" fmla="*/ 476 h 1332"/>
                    <a:gd name="T96" fmla="*/ 196 w 626"/>
                    <a:gd name="T97" fmla="*/ 458 h 1332"/>
                    <a:gd name="T98" fmla="*/ 175 w 626"/>
                    <a:gd name="T99" fmla="*/ 406 h 1332"/>
                    <a:gd name="T100" fmla="*/ 196 w 626"/>
                    <a:gd name="T101" fmla="*/ 361 h 1332"/>
                    <a:gd name="T102" fmla="*/ 207 w 626"/>
                    <a:gd name="T103" fmla="*/ 293 h 1332"/>
                    <a:gd name="T104" fmla="*/ 262 w 626"/>
                    <a:gd name="T105" fmla="*/ 252 h 1332"/>
                    <a:gd name="T106" fmla="*/ 287 w 626"/>
                    <a:gd name="T107" fmla="*/ 199 h 1332"/>
                    <a:gd name="T108" fmla="*/ 328 w 626"/>
                    <a:gd name="T109" fmla="*/ 115 h 1332"/>
                    <a:gd name="T110" fmla="*/ 374 w 626"/>
                    <a:gd name="T111" fmla="*/ 77 h 1332"/>
                    <a:gd name="T112" fmla="*/ 415 w 626"/>
                    <a:gd name="T113" fmla="*/ 47 h 1332"/>
                    <a:gd name="T114" fmla="*/ 467 w 626"/>
                    <a:gd name="T115" fmla="*/ 0 h 133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626"/>
                    <a:gd name="T175" fmla="*/ 0 h 1332"/>
                    <a:gd name="T176" fmla="*/ 626 w 626"/>
                    <a:gd name="T177" fmla="*/ 1332 h 133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626" h="1332">
                      <a:moveTo>
                        <a:pt x="472" y="0"/>
                      </a:moveTo>
                      <a:lnTo>
                        <a:pt x="479" y="4"/>
                      </a:lnTo>
                      <a:lnTo>
                        <a:pt x="492" y="24"/>
                      </a:lnTo>
                      <a:lnTo>
                        <a:pt x="547" y="77"/>
                      </a:lnTo>
                      <a:lnTo>
                        <a:pt x="554" y="65"/>
                      </a:lnTo>
                      <a:lnTo>
                        <a:pt x="577" y="81"/>
                      </a:lnTo>
                      <a:lnTo>
                        <a:pt x="583" y="99"/>
                      </a:lnTo>
                      <a:lnTo>
                        <a:pt x="583" y="111"/>
                      </a:lnTo>
                      <a:lnTo>
                        <a:pt x="583" y="131"/>
                      </a:lnTo>
                      <a:lnTo>
                        <a:pt x="577" y="145"/>
                      </a:lnTo>
                      <a:lnTo>
                        <a:pt x="590" y="161"/>
                      </a:lnTo>
                      <a:lnTo>
                        <a:pt x="604" y="177"/>
                      </a:lnTo>
                      <a:lnTo>
                        <a:pt x="604" y="190"/>
                      </a:lnTo>
                      <a:lnTo>
                        <a:pt x="604" y="211"/>
                      </a:lnTo>
                      <a:lnTo>
                        <a:pt x="599" y="236"/>
                      </a:lnTo>
                      <a:lnTo>
                        <a:pt x="590" y="245"/>
                      </a:lnTo>
                      <a:lnTo>
                        <a:pt x="604" y="256"/>
                      </a:lnTo>
                      <a:lnTo>
                        <a:pt x="618" y="277"/>
                      </a:lnTo>
                      <a:lnTo>
                        <a:pt x="625" y="297"/>
                      </a:lnTo>
                      <a:lnTo>
                        <a:pt x="625" y="306"/>
                      </a:lnTo>
                      <a:lnTo>
                        <a:pt x="613" y="311"/>
                      </a:lnTo>
                      <a:lnTo>
                        <a:pt x="558" y="311"/>
                      </a:lnTo>
                      <a:lnTo>
                        <a:pt x="547" y="311"/>
                      </a:lnTo>
                      <a:lnTo>
                        <a:pt x="538" y="317"/>
                      </a:lnTo>
                      <a:lnTo>
                        <a:pt x="538" y="336"/>
                      </a:lnTo>
                      <a:lnTo>
                        <a:pt x="529" y="347"/>
                      </a:lnTo>
                      <a:lnTo>
                        <a:pt x="504" y="367"/>
                      </a:lnTo>
                      <a:lnTo>
                        <a:pt x="508" y="386"/>
                      </a:lnTo>
                      <a:lnTo>
                        <a:pt x="504" y="397"/>
                      </a:lnTo>
                      <a:lnTo>
                        <a:pt x="494" y="406"/>
                      </a:lnTo>
                      <a:lnTo>
                        <a:pt x="504" y="431"/>
                      </a:lnTo>
                      <a:lnTo>
                        <a:pt x="508" y="447"/>
                      </a:lnTo>
                      <a:lnTo>
                        <a:pt x="499" y="458"/>
                      </a:lnTo>
                      <a:lnTo>
                        <a:pt x="483" y="472"/>
                      </a:lnTo>
                      <a:lnTo>
                        <a:pt x="479" y="488"/>
                      </a:lnTo>
                      <a:lnTo>
                        <a:pt x="476" y="508"/>
                      </a:lnTo>
                      <a:lnTo>
                        <a:pt x="447" y="522"/>
                      </a:lnTo>
                      <a:lnTo>
                        <a:pt x="428" y="533"/>
                      </a:lnTo>
                      <a:lnTo>
                        <a:pt x="406" y="551"/>
                      </a:lnTo>
                      <a:lnTo>
                        <a:pt x="408" y="563"/>
                      </a:lnTo>
                      <a:lnTo>
                        <a:pt x="387" y="567"/>
                      </a:lnTo>
                      <a:lnTo>
                        <a:pt x="378" y="576"/>
                      </a:lnTo>
                      <a:lnTo>
                        <a:pt x="358" y="604"/>
                      </a:lnTo>
                      <a:lnTo>
                        <a:pt x="342" y="617"/>
                      </a:lnTo>
                      <a:lnTo>
                        <a:pt x="346" y="638"/>
                      </a:lnTo>
                      <a:lnTo>
                        <a:pt x="335" y="647"/>
                      </a:lnTo>
                      <a:lnTo>
                        <a:pt x="326" y="656"/>
                      </a:lnTo>
                      <a:lnTo>
                        <a:pt x="335" y="688"/>
                      </a:lnTo>
                      <a:lnTo>
                        <a:pt x="330" y="708"/>
                      </a:lnTo>
                      <a:lnTo>
                        <a:pt x="307" y="722"/>
                      </a:lnTo>
                      <a:lnTo>
                        <a:pt x="305" y="754"/>
                      </a:lnTo>
                      <a:lnTo>
                        <a:pt x="307" y="797"/>
                      </a:lnTo>
                      <a:lnTo>
                        <a:pt x="317" y="815"/>
                      </a:lnTo>
                      <a:lnTo>
                        <a:pt x="348" y="842"/>
                      </a:lnTo>
                      <a:lnTo>
                        <a:pt x="362" y="867"/>
                      </a:lnTo>
                      <a:lnTo>
                        <a:pt x="376" y="890"/>
                      </a:lnTo>
                      <a:lnTo>
                        <a:pt x="383" y="908"/>
                      </a:lnTo>
                      <a:lnTo>
                        <a:pt x="376" y="924"/>
                      </a:lnTo>
                      <a:lnTo>
                        <a:pt x="358" y="938"/>
                      </a:lnTo>
                      <a:lnTo>
                        <a:pt x="346" y="933"/>
                      </a:lnTo>
                      <a:lnTo>
                        <a:pt x="335" y="919"/>
                      </a:lnTo>
                      <a:lnTo>
                        <a:pt x="317" y="924"/>
                      </a:lnTo>
                      <a:lnTo>
                        <a:pt x="312" y="938"/>
                      </a:lnTo>
                      <a:lnTo>
                        <a:pt x="287" y="938"/>
                      </a:lnTo>
                      <a:lnTo>
                        <a:pt x="250" y="933"/>
                      </a:lnTo>
                      <a:lnTo>
                        <a:pt x="241" y="942"/>
                      </a:lnTo>
                      <a:lnTo>
                        <a:pt x="266" y="953"/>
                      </a:lnTo>
                      <a:lnTo>
                        <a:pt x="301" y="942"/>
                      </a:lnTo>
                      <a:lnTo>
                        <a:pt x="307" y="958"/>
                      </a:lnTo>
                      <a:lnTo>
                        <a:pt x="335" y="963"/>
                      </a:lnTo>
                      <a:lnTo>
                        <a:pt x="353" y="969"/>
                      </a:lnTo>
                      <a:lnTo>
                        <a:pt x="346" y="978"/>
                      </a:lnTo>
                      <a:lnTo>
                        <a:pt x="321" y="974"/>
                      </a:lnTo>
                      <a:lnTo>
                        <a:pt x="317" y="983"/>
                      </a:lnTo>
                      <a:lnTo>
                        <a:pt x="321" y="994"/>
                      </a:lnTo>
                      <a:lnTo>
                        <a:pt x="307" y="1013"/>
                      </a:lnTo>
                      <a:lnTo>
                        <a:pt x="287" y="1028"/>
                      </a:lnTo>
                      <a:lnTo>
                        <a:pt x="278" y="1033"/>
                      </a:lnTo>
                      <a:lnTo>
                        <a:pt x="271" y="1037"/>
                      </a:lnTo>
                      <a:lnTo>
                        <a:pt x="276" y="1056"/>
                      </a:lnTo>
                      <a:lnTo>
                        <a:pt x="266" y="1069"/>
                      </a:lnTo>
                      <a:lnTo>
                        <a:pt x="253" y="1094"/>
                      </a:lnTo>
                      <a:lnTo>
                        <a:pt x="257" y="1119"/>
                      </a:lnTo>
                      <a:lnTo>
                        <a:pt x="250" y="1156"/>
                      </a:lnTo>
                      <a:lnTo>
                        <a:pt x="241" y="1174"/>
                      </a:lnTo>
                      <a:lnTo>
                        <a:pt x="241" y="1196"/>
                      </a:lnTo>
                      <a:lnTo>
                        <a:pt x="230" y="1215"/>
                      </a:lnTo>
                      <a:lnTo>
                        <a:pt x="212" y="1244"/>
                      </a:lnTo>
                      <a:lnTo>
                        <a:pt x="207" y="1265"/>
                      </a:lnTo>
                      <a:lnTo>
                        <a:pt x="177" y="1260"/>
                      </a:lnTo>
                      <a:lnTo>
                        <a:pt x="150" y="1260"/>
                      </a:lnTo>
                      <a:lnTo>
                        <a:pt x="145" y="1271"/>
                      </a:lnTo>
                      <a:lnTo>
                        <a:pt x="130" y="1276"/>
                      </a:lnTo>
                      <a:lnTo>
                        <a:pt x="120" y="1281"/>
                      </a:lnTo>
                      <a:lnTo>
                        <a:pt x="125" y="1296"/>
                      </a:lnTo>
                      <a:lnTo>
                        <a:pt x="120" y="1319"/>
                      </a:lnTo>
                      <a:lnTo>
                        <a:pt x="100" y="1331"/>
                      </a:lnTo>
                      <a:lnTo>
                        <a:pt x="88" y="1319"/>
                      </a:lnTo>
                      <a:lnTo>
                        <a:pt x="70" y="1331"/>
                      </a:lnTo>
                      <a:lnTo>
                        <a:pt x="50" y="1331"/>
                      </a:lnTo>
                      <a:lnTo>
                        <a:pt x="41" y="1319"/>
                      </a:lnTo>
                      <a:lnTo>
                        <a:pt x="50" y="1310"/>
                      </a:lnTo>
                      <a:lnTo>
                        <a:pt x="54" y="1285"/>
                      </a:lnTo>
                      <a:lnTo>
                        <a:pt x="36" y="1253"/>
                      </a:lnTo>
                      <a:lnTo>
                        <a:pt x="29" y="1235"/>
                      </a:lnTo>
                      <a:lnTo>
                        <a:pt x="34" y="1226"/>
                      </a:lnTo>
                      <a:lnTo>
                        <a:pt x="41" y="1226"/>
                      </a:lnTo>
                      <a:lnTo>
                        <a:pt x="45" y="1219"/>
                      </a:lnTo>
                      <a:lnTo>
                        <a:pt x="50" y="1210"/>
                      </a:lnTo>
                      <a:lnTo>
                        <a:pt x="54" y="1201"/>
                      </a:lnTo>
                      <a:lnTo>
                        <a:pt x="50" y="1194"/>
                      </a:lnTo>
                      <a:lnTo>
                        <a:pt x="41" y="1178"/>
                      </a:lnTo>
                      <a:lnTo>
                        <a:pt x="25" y="1153"/>
                      </a:lnTo>
                      <a:lnTo>
                        <a:pt x="29" y="1126"/>
                      </a:lnTo>
                      <a:lnTo>
                        <a:pt x="15" y="1108"/>
                      </a:lnTo>
                      <a:lnTo>
                        <a:pt x="4" y="1094"/>
                      </a:lnTo>
                      <a:lnTo>
                        <a:pt x="11" y="1074"/>
                      </a:lnTo>
                      <a:lnTo>
                        <a:pt x="20" y="1033"/>
                      </a:lnTo>
                      <a:lnTo>
                        <a:pt x="4" y="1013"/>
                      </a:lnTo>
                      <a:lnTo>
                        <a:pt x="0" y="990"/>
                      </a:lnTo>
                      <a:lnTo>
                        <a:pt x="0" y="978"/>
                      </a:lnTo>
                      <a:lnTo>
                        <a:pt x="9" y="953"/>
                      </a:lnTo>
                      <a:lnTo>
                        <a:pt x="20" y="958"/>
                      </a:lnTo>
                      <a:lnTo>
                        <a:pt x="34" y="924"/>
                      </a:lnTo>
                      <a:lnTo>
                        <a:pt x="34" y="888"/>
                      </a:lnTo>
                      <a:lnTo>
                        <a:pt x="36" y="874"/>
                      </a:lnTo>
                      <a:lnTo>
                        <a:pt x="54" y="863"/>
                      </a:lnTo>
                      <a:lnTo>
                        <a:pt x="79" y="844"/>
                      </a:lnTo>
                      <a:lnTo>
                        <a:pt x="79" y="824"/>
                      </a:lnTo>
                      <a:lnTo>
                        <a:pt x="75" y="763"/>
                      </a:lnTo>
                      <a:lnTo>
                        <a:pt x="66" y="754"/>
                      </a:lnTo>
                      <a:lnTo>
                        <a:pt x="66" y="738"/>
                      </a:lnTo>
                      <a:lnTo>
                        <a:pt x="88" y="729"/>
                      </a:lnTo>
                      <a:lnTo>
                        <a:pt x="95" y="722"/>
                      </a:lnTo>
                      <a:lnTo>
                        <a:pt x="84" y="697"/>
                      </a:lnTo>
                      <a:lnTo>
                        <a:pt x="66" y="672"/>
                      </a:lnTo>
                      <a:lnTo>
                        <a:pt x="70" y="642"/>
                      </a:lnTo>
                      <a:lnTo>
                        <a:pt x="75" y="622"/>
                      </a:lnTo>
                      <a:lnTo>
                        <a:pt x="91" y="583"/>
                      </a:lnTo>
                      <a:lnTo>
                        <a:pt x="91" y="567"/>
                      </a:lnTo>
                      <a:lnTo>
                        <a:pt x="91" y="533"/>
                      </a:lnTo>
                      <a:lnTo>
                        <a:pt x="104" y="506"/>
                      </a:lnTo>
                      <a:lnTo>
                        <a:pt x="125" y="488"/>
                      </a:lnTo>
                      <a:lnTo>
                        <a:pt x="145" y="476"/>
                      </a:lnTo>
                      <a:lnTo>
                        <a:pt x="166" y="481"/>
                      </a:lnTo>
                      <a:lnTo>
                        <a:pt x="187" y="488"/>
                      </a:lnTo>
                      <a:lnTo>
                        <a:pt x="196" y="458"/>
                      </a:lnTo>
                      <a:lnTo>
                        <a:pt x="187" y="433"/>
                      </a:lnTo>
                      <a:lnTo>
                        <a:pt x="177" y="417"/>
                      </a:lnTo>
                      <a:lnTo>
                        <a:pt x="175" y="406"/>
                      </a:lnTo>
                      <a:lnTo>
                        <a:pt x="177" y="392"/>
                      </a:lnTo>
                      <a:lnTo>
                        <a:pt x="191" y="388"/>
                      </a:lnTo>
                      <a:lnTo>
                        <a:pt x="196" y="361"/>
                      </a:lnTo>
                      <a:lnTo>
                        <a:pt x="205" y="336"/>
                      </a:lnTo>
                      <a:lnTo>
                        <a:pt x="207" y="315"/>
                      </a:lnTo>
                      <a:lnTo>
                        <a:pt x="207" y="293"/>
                      </a:lnTo>
                      <a:lnTo>
                        <a:pt x="221" y="274"/>
                      </a:lnTo>
                      <a:lnTo>
                        <a:pt x="246" y="256"/>
                      </a:lnTo>
                      <a:lnTo>
                        <a:pt x="262" y="252"/>
                      </a:lnTo>
                      <a:lnTo>
                        <a:pt x="262" y="231"/>
                      </a:lnTo>
                      <a:lnTo>
                        <a:pt x="271" y="218"/>
                      </a:lnTo>
                      <a:lnTo>
                        <a:pt x="287" y="199"/>
                      </a:lnTo>
                      <a:lnTo>
                        <a:pt x="305" y="186"/>
                      </a:lnTo>
                      <a:lnTo>
                        <a:pt x="296" y="149"/>
                      </a:lnTo>
                      <a:lnTo>
                        <a:pt x="328" y="115"/>
                      </a:lnTo>
                      <a:lnTo>
                        <a:pt x="335" y="102"/>
                      </a:lnTo>
                      <a:lnTo>
                        <a:pt x="358" y="97"/>
                      </a:lnTo>
                      <a:lnTo>
                        <a:pt x="374" y="77"/>
                      </a:lnTo>
                      <a:lnTo>
                        <a:pt x="374" y="65"/>
                      </a:lnTo>
                      <a:lnTo>
                        <a:pt x="387" y="49"/>
                      </a:lnTo>
                      <a:lnTo>
                        <a:pt x="415" y="47"/>
                      </a:lnTo>
                      <a:lnTo>
                        <a:pt x="447" y="47"/>
                      </a:lnTo>
                      <a:lnTo>
                        <a:pt x="472" y="24"/>
                      </a:lnTo>
                      <a:lnTo>
                        <a:pt x="467" y="0"/>
                      </a:lnTo>
                    </a:path>
                  </a:pathLst>
                </a:custGeom>
                <a:grpFill/>
                <a:ln w="127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</p:grpSp>
        </p:grp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3681" y="3074"/>
              <a:ext cx="519" cy="460"/>
            </a:xfrm>
            <a:custGeom>
              <a:avLst/>
              <a:gdLst>
                <a:gd name="T0" fmla="*/ 224 w 545"/>
                <a:gd name="T1" fmla="*/ 241 h 524"/>
                <a:gd name="T2" fmla="*/ 236 w 545"/>
                <a:gd name="T3" fmla="*/ 218 h 524"/>
                <a:gd name="T4" fmla="*/ 262 w 545"/>
                <a:gd name="T5" fmla="*/ 218 h 524"/>
                <a:gd name="T6" fmla="*/ 280 w 545"/>
                <a:gd name="T7" fmla="*/ 228 h 524"/>
                <a:gd name="T8" fmla="*/ 303 w 545"/>
                <a:gd name="T9" fmla="*/ 235 h 524"/>
                <a:gd name="T10" fmla="*/ 298 w 545"/>
                <a:gd name="T11" fmla="*/ 280 h 524"/>
                <a:gd name="T12" fmla="*/ 316 w 545"/>
                <a:gd name="T13" fmla="*/ 302 h 524"/>
                <a:gd name="T14" fmla="*/ 330 w 545"/>
                <a:gd name="T15" fmla="*/ 306 h 524"/>
                <a:gd name="T16" fmla="*/ 354 w 545"/>
                <a:gd name="T17" fmla="*/ 311 h 524"/>
                <a:gd name="T18" fmla="*/ 389 w 545"/>
                <a:gd name="T19" fmla="*/ 297 h 524"/>
                <a:gd name="T20" fmla="*/ 436 w 545"/>
                <a:gd name="T21" fmla="*/ 295 h 524"/>
                <a:gd name="T22" fmla="*/ 438 w 545"/>
                <a:gd name="T23" fmla="*/ 278 h 524"/>
                <a:gd name="T24" fmla="*/ 427 w 545"/>
                <a:gd name="T25" fmla="*/ 241 h 524"/>
                <a:gd name="T26" fmla="*/ 410 w 545"/>
                <a:gd name="T27" fmla="*/ 230 h 524"/>
                <a:gd name="T28" fmla="*/ 417 w 545"/>
                <a:gd name="T29" fmla="*/ 205 h 524"/>
                <a:gd name="T30" fmla="*/ 436 w 545"/>
                <a:gd name="T31" fmla="*/ 180 h 524"/>
                <a:gd name="T32" fmla="*/ 436 w 545"/>
                <a:gd name="T33" fmla="*/ 155 h 524"/>
                <a:gd name="T34" fmla="*/ 410 w 545"/>
                <a:gd name="T35" fmla="*/ 137 h 524"/>
                <a:gd name="T36" fmla="*/ 420 w 545"/>
                <a:gd name="T37" fmla="*/ 121 h 524"/>
                <a:gd name="T38" fmla="*/ 417 w 545"/>
                <a:gd name="T39" fmla="*/ 111 h 524"/>
                <a:gd name="T40" fmla="*/ 401 w 545"/>
                <a:gd name="T41" fmla="*/ 97 h 524"/>
                <a:gd name="T42" fmla="*/ 389 w 545"/>
                <a:gd name="T43" fmla="*/ 80 h 524"/>
                <a:gd name="T44" fmla="*/ 361 w 545"/>
                <a:gd name="T45" fmla="*/ 87 h 524"/>
                <a:gd name="T46" fmla="*/ 354 w 545"/>
                <a:gd name="T47" fmla="*/ 65 h 524"/>
                <a:gd name="T48" fmla="*/ 328 w 545"/>
                <a:gd name="T49" fmla="*/ 45 h 524"/>
                <a:gd name="T50" fmla="*/ 319 w 545"/>
                <a:gd name="T51" fmla="*/ 25 h 524"/>
                <a:gd name="T52" fmla="*/ 308 w 545"/>
                <a:gd name="T53" fmla="*/ 13 h 524"/>
                <a:gd name="T54" fmla="*/ 296 w 545"/>
                <a:gd name="T55" fmla="*/ 4 h 524"/>
                <a:gd name="T56" fmla="*/ 248 w 545"/>
                <a:gd name="T57" fmla="*/ 4 h 524"/>
                <a:gd name="T58" fmla="*/ 191 w 545"/>
                <a:gd name="T59" fmla="*/ 39 h 524"/>
                <a:gd name="T60" fmla="*/ 205 w 545"/>
                <a:gd name="T61" fmla="*/ 61 h 524"/>
                <a:gd name="T62" fmla="*/ 190 w 545"/>
                <a:gd name="T63" fmla="*/ 67 h 524"/>
                <a:gd name="T64" fmla="*/ 164 w 545"/>
                <a:gd name="T65" fmla="*/ 55 h 524"/>
                <a:gd name="T66" fmla="*/ 121 w 545"/>
                <a:gd name="T67" fmla="*/ 60 h 524"/>
                <a:gd name="T68" fmla="*/ 108 w 545"/>
                <a:gd name="T69" fmla="*/ 60 h 524"/>
                <a:gd name="T70" fmla="*/ 78 w 545"/>
                <a:gd name="T71" fmla="*/ 47 h 524"/>
                <a:gd name="T72" fmla="*/ 16 w 545"/>
                <a:gd name="T73" fmla="*/ 58 h 524"/>
                <a:gd name="T74" fmla="*/ 0 w 545"/>
                <a:gd name="T75" fmla="*/ 67 h 524"/>
                <a:gd name="T76" fmla="*/ 48 w 545"/>
                <a:gd name="T77" fmla="*/ 117 h 524"/>
                <a:gd name="T78" fmla="*/ 82 w 545"/>
                <a:gd name="T79" fmla="*/ 129 h 524"/>
                <a:gd name="T80" fmla="*/ 140 w 545"/>
                <a:gd name="T81" fmla="*/ 180 h 524"/>
                <a:gd name="T82" fmla="*/ 131 w 545"/>
                <a:gd name="T83" fmla="*/ 199 h 5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5"/>
                <a:gd name="T127" fmla="*/ 0 h 524"/>
                <a:gd name="T128" fmla="*/ 545 w 545"/>
                <a:gd name="T129" fmla="*/ 524 h 5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5" h="524">
                  <a:moveTo>
                    <a:pt x="262" y="427"/>
                  </a:moveTo>
                  <a:lnTo>
                    <a:pt x="272" y="407"/>
                  </a:lnTo>
                  <a:lnTo>
                    <a:pt x="278" y="372"/>
                  </a:lnTo>
                  <a:lnTo>
                    <a:pt x="287" y="366"/>
                  </a:lnTo>
                  <a:lnTo>
                    <a:pt x="315" y="370"/>
                  </a:lnTo>
                  <a:lnTo>
                    <a:pt x="319" y="366"/>
                  </a:lnTo>
                  <a:lnTo>
                    <a:pt x="333" y="368"/>
                  </a:lnTo>
                  <a:lnTo>
                    <a:pt x="340" y="384"/>
                  </a:lnTo>
                  <a:lnTo>
                    <a:pt x="362" y="388"/>
                  </a:lnTo>
                  <a:lnTo>
                    <a:pt x="369" y="395"/>
                  </a:lnTo>
                  <a:lnTo>
                    <a:pt x="369" y="457"/>
                  </a:lnTo>
                  <a:lnTo>
                    <a:pt x="362" y="472"/>
                  </a:lnTo>
                  <a:lnTo>
                    <a:pt x="371" y="500"/>
                  </a:lnTo>
                  <a:lnTo>
                    <a:pt x="385" y="509"/>
                  </a:lnTo>
                  <a:lnTo>
                    <a:pt x="394" y="507"/>
                  </a:lnTo>
                  <a:lnTo>
                    <a:pt x="401" y="516"/>
                  </a:lnTo>
                  <a:lnTo>
                    <a:pt x="423" y="520"/>
                  </a:lnTo>
                  <a:lnTo>
                    <a:pt x="432" y="523"/>
                  </a:lnTo>
                  <a:lnTo>
                    <a:pt x="460" y="523"/>
                  </a:lnTo>
                  <a:lnTo>
                    <a:pt x="473" y="500"/>
                  </a:lnTo>
                  <a:lnTo>
                    <a:pt x="494" y="504"/>
                  </a:lnTo>
                  <a:lnTo>
                    <a:pt x="530" y="497"/>
                  </a:lnTo>
                  <a:lnTo>
                    <a:pt x="544" y="477"/>
                  </a:lnTo>
                  <a:lnTo>
                    <a:pt x="532" y="468"/>
                  </a:lnTo>
                  <a:lnTo>
                    <a:pt x="532" y="422"/>
                  </a:lnTo>
                  <a:lnTo>
                    <a:pt x="519" y="407"/>
                  </a:lnTo>
                  <a:lnTo>
                    <a:pt x="507" y="407"/>
                  </a:lnTo>
                  <a:lnTo>
                    <a:pt x="500" y="388"/>
                  </a:lnTo>
                  <a:lnTo>
                    <a:pt x="510" y="370"/>
                  </a:lnTo>
                  <a:lnTo>
                    <a:pt x="507" y="345"/>
                  </a:lnTo>
                  <a:lnTo>
                    <a:pt x="505" y="325"/>
                  </a:lnTo>
                  <a:lnTo>
                    <a:pt x="530" y="302"/>
                  </a:lnTo>
                  <a:lnTo>
                    <a:pt x="534" y="275"/>
                  </a:lnTo>
                  <a:lnTo>
                    <a:pt x="530" y="261"/>
                  </a:lnTo>
                  <a:lnTo>
                    <a:pt x="510" y="259"/>
                  </a:lnTo>
                  <a:lnTo>
                    <a:pt x="500" y="231"/>
                  </a:lnTo>
                  <a:lnTo>
                    <a:pt x="500" y="220"/>
                  </a:lnTo>
                  <a:lnTo>
                    <a:pt x="510" y="204"/>
                  </a:lnTo>
                  <a:lnTo>
                    <a:pt x="505" y="200"/>
                  </a:lnTo>
                  <a:lnTo>
                    <a:pt x="507" y="186"/>
                  </a:lnTo>
                  <a:lnTo>
                    <a:pt x="510" y="177"/>
                  </a:lnTo>
                  <a:lnTo>
                    <a:pt x="487" y="163"/>
                  </a:lnTo>
                  <a:lnTo>
                    <a:pt x="487" y="147"/>
                  </a:lnTo>
                  <a:lnTo>
                    <a:pt x="473" y="134"/>
                  </a:lnTo>
                  <a:lnTo>
                    <a:pt x="453" y="147"/>
                  </a:lnTo>
                  <a:lnTo>
                    <a:pt x="439" y="147"/>
                  </a:lnTo>
                  <a:lnTo>
                    <a:pt x="432" y="134"/>
                  </a:lnTo>
                  <a:lnTo>
                    <a:pt x="432" y="109"/>
                  </a:lnTo>
                  <a:lnTo>
                    <a:pt x="421" y="77"/>
                  </a:lnTo>
                  <a:lnTo>
                    <a:pt x="398" y="75"/>
                  </a:lnTo>
                  <a:lnTo>
                    <a:pt x="389" y="68"/>
                  </a:lnTo>
                  <a:lnTo>
                    <a:pt x="389" y="43"/>
                  </a:lnTo>
                  <a:lnTo>
                    <a:pt x="380" y="27"/>
                  </a:lnTo>
                  <a:lnTo>
                    <a:pt x="374" y="22"/>
                  </a:lnTo>
                  <a:lnTo>
                    <a:pt x="369" y="9"/>
                  </a:lnTo>
                  <a:lnTo>
                    <a:pt x="360" y="4"/>
                  </a:lnTo>
                  <a:lnTo>
                    <a:pt x="340" y="0"/>
                  </a:lnTo>
                  <a:lnTo>
                    <a:pt x="301" y="4"/>
                  </a:lnTo>
                  <a:lnTo>
                    <a:pt x="233" y="31"/>
                  </a:lnTo>
                  <a:lnTo>
                    <a:pt x="233" y="65"/>
                  </a:lnTo>
                  <a:lnTo>
                    <a:pt x="253" y="88"/>
                  </a:lnTo>
                  <a:lnTo>
                    <a:pt x="249" y="104"/>
                  </a:lnTo>
                  <a:lnTo>
                    <a:pt x="247" y="113"/>
                  </a:lnTo>
                  <a:lnTo>
                    <a:pt x="231" y="113"/>
                  </a:lnTo>
                  <a:lnTo>
                    <a:pt x="219" y="102"/>
                  </a:lnTo>
                  <a:lnTo>
                    <a:pt x="199" y="93"/>
                  </a:lnTo>
                  <a:lnTo>
                    <a:pt x="176" y="104"/>
                  </a:lnTo>
                  <a:lnTo>
                    <a:pt x="147" y="100"/>
                  </a:lnTo>
                  <a:lnTo>
                    <a:pt x="133" y="109"/>
                  </a:lnTo>
                  <a:lnTo>
                    <a:pt x="131" y="100"/>
                  </a:lnTo>
                  <a:lnTo>
                    <a:pt x="115" y="100"/>
                  </a:lnTo>
                  <a:lnTo>
                    <a:pt x="95" y="79"/>
                  </a:lnTo>
                  <a:lnTo>
                    <a:pt x="63" y="113"/>
                  </a:lnTo>
                  <a:lnTo>
                    <a:pt x="20" y="97"/>
                  </a:lnTo>
                  <a:lnTo>
                    <a:pt x="0" y="100"/>
                  </a:lnTo>
                  <a:lnTo>
                    <a:pt x="0" y="113"/>
                  </a:lnTo>
                  <a:lnTo>
                    <a:pt x="49" y="165"/>
                  </a:lnTo>
                  <a:lnTo>
                    <a:pt x="58" y="197"/>
                  </a:lnTo>
                  <a:lnTo>
                    <a:pt x="81" y="220"/>
                  </a:lnTo>
                  <a:lnTo>
                    <a:pt x="99" y="218"/>
                  </a:lnTo>
                  <a:lnTo>
                    <a:pt x="165" y="293"/>
                  </a:lnTo>
                  <a:lnTo>
                    <a:pt x="170" y="304"/>
                  </a:lnTo>
                  <a:lnTo>
                    <a:pt x="165" y="311"/>
                  </a:lnTo>
                  <a:lnTo>
                    <a:pt x="160" y="336"/>
                  </a:lnTo>
                  <a:lnTo>
                    <a:pt x="262" y="427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3255" y="898"/>
              <a:ext cx="1082" cy="1093"/>
            </a:xfrm>
            <a:custGeom>
              <a:avLst/>
              <a:gdLst>
                <a:gd name="T0" fmla="*/ 273 w 1136"/>
                <a:gd name="T1" fmla="*/ 675 h 1245"/>
                <a:gd name="T2" fmla="*/ 311 w 1136"/>
                <a:gd name="T3" fmla="*/ 634 h 1245"/>
                <a:gd name="T4" fmla="*/ 301 w 1136"/>
                <a:gd name="T5" fmla="*/ 576 h 1245"/>
                <a:gd name="T6" fmla="*/ 309 w 1136"/>
                <a:gd name="T7" fmla="*/ 527 h 1245"/>
                <a:gd name="T8" fmla="*/ 323 w 1136"/>
                <a:gd name="T9" fmla="*/ 457 h 1245"/>
                <a:gd name="T10" fmla="*/ 372 w 1136"/>
                <a:gd name="T11" fmla="*/ 412 h 1245"/>
                <a:gd name="T12" fmla="*/ 396 w 1136"/>
                <a:gd name="T13" fmla="*/ 375 h 1245"/>
                <a:gd name="T14" fmla="*/ 412 w 1136"/>
                <a:gd name="T15" fmla="*/ 338 h 1245"/>
                <a:gd name="T16" fmla="*/ 464 w 1136"/>
                <a:gd name="T17" fmla="*/ 276 h 1245"/>
                <a:gd name="T18" fmla="*/ 492 w 1136"/>
                <a:gd name="T19" fmla="*/ 226 h 1245"/>
                <a:gd name="T20" fmla="*/ 557 w 1136"/>
                <a:gd name="T21" fmla="*/ 177 h 1245"/>
                <a:gd name="T22" fmla="*/ 609 w 1136"/>
                <a:gd name="T23" fmla="*/ 161 h 1245"/>
                <a:gd name="T24" fmla="*/ 644 w 1136"/>
                <a:gd name="T25" fmla="*/ 116 h 1245"/>
                <a:gd name="T26" fmla="*/ 724 w 1136"/>
                <a:gd name="T27" fmla="*/ 140 h 1245"/>
                <a:gd name="T28" fmla="*/ 770 w 1136"/>
                <a:gd name="T29" fmla="*/ 148 h 1245"/>
                <a:gd name="T30" fmla="*/ 792 w 1136"/>
                <a:gd name="T31" fmla="*/ 89 h 1245"/>
                <a:gd name="T32" fmla="*/ 861 w 1136"/>
                <a:gd name="T33" fmla="*/ 83 h 1245"/>
                <a:gd name="T34" fmla="*/ 885 w 1136"/>
                <a:gd name="T35" fmla="*/ 106 h 1245"/>
                <a:gd name="T36" fmla="*/ 906 w 1136"/>
                <a:gd name="T37" fmla="*/ 76 h 1245"/>
                <a:gd name="T38" fmla="*/ 930 w 1136"/>
                <a:gd name="T39" fmla="*/ 41 h 1245"/>
                <a:gd name="T40" fmla="*/ 885 w 1136"/>
                <a:gd name="T41" fmla="*/ 13 h 1245"/>
                <a:gd name="T42" fmla="*/ 846 w 1136"/>
                <a:gd name="T43" fmla="*/ 14 h 1245"/>
                <a:gd name="T44" fmla="*/ 822 w 1136"/>
                <a:gd name="T45" fmla="*/ 13 h 1245"/>
                <a:gd name="T46" fmla="*/ 789 w 1136"/>
                <a:gd name="T47" fmla="*/ 29 h 1245"/>
                <a:gd name="T48" fmla="*/ 772 w 1136"/>
                <a:gd name="T49" fmla="*/ 20 h 1245"/>
                <a:gd name="T50" fmla="*/ 721 w 1136"/>
                <a:gd name="T51" fmla="*/ 64 h 1245"/>
                <a:gd name="T52" fmla="*/ 670 w 1136"/>
                <a:gd name="T53" fmla="*/ 76 h 1245"/>
                <a:gd name="T54" fmla="*/ 615 w 1136"/>
                <a:gd name="T55" fmla="*/ 89 h 1245"/>
                <a:gd name="T56" fmla="*/ 550 w 1136"/>
                <a:gd name="T57" fmla="*/ 97 h 1245"/>
                <a:gd name="T58" fmla="*/ 543 w 1136"/>
                <a:gd name="T59" fmla="*/ 136 h 1245"/>
                <a:gd name="T60" fmla="*/ 536 w 1136"/>
                <a:gd name="T61" fmla="*/ 168 h 1245"/>
                <a:gd name="T62" fmla="*/ 482 w 1136"/>
                <a:gd name="T63" fmla="*/ 175 h 1245"/>
                <a:gd name="T64" fmla="*/ 464 w 1136"/>
                <a:gd name="T65" fmla="*/ 202 h 1245"/>
                <a:gd name="T66" fmla="*/ 425 w 1136"/>
                <a:gd name="T67" fmla="*/ 241 h 1245"/>
                <a:gd name="T68" fmla="*/ 384 w 1136"/>
                <a:gd name="T69" fmla="*/ 291 h 1245"/>
                <a:gd name="T70" fmla="*/ 349 w 1136"/>
                <a:gd name="T71" fmla="*/ 340 h 1245"/>
                <a:gd name="T72" fmla="*/ 328 w 1136"/>
                <a:gd name="T73" fmla="*/ 370 h 1245"/>
                <a:gd name="T74" fmla="*/ 262 w 1136"/>
                <a:gd name="T75" fmla="*/ 412 h 1245"/>
                <a:gd name="T76" fmla="*/ 301 w 1136"/>
                <a:gd name="T77" fmla="*/ 416 h 1245"/>
                <a:gd name="T78" fmla="*/ 243 w 1136"/>
                <a:gd name="T79" fmla="*/ 425 h 1245"/>
                <a:gd name="T80" fmla="*/ 189 w 1136"/>
                <a:gd name="T81" fmla="*/ 449 h 1245"/>
                <a:gd name="T82" fmla="*/ 142 w 1136"/>
                <a:gd name="T83" fmla="*/ 450 h 1245"/>
                <a:gd name="T84" fmla="*/ 105 w 1136"/>
                <a:gd name="T85" fmla="*/ 469 h 1245"/>
                <a:gd name="T86" fmla="*/ 80 w 1136"/>
                <a:gd name="T87" fmla="*/ 488 h 1245"/>
                <a:gd name="T88" fmla="*/ 30 w 1136"/>
                <a:gd name="T89" fmla="*/ 511 h 1245"/>
                <a:gd name="T90" fmla="*/ 18 w 1136"/>
                <a:gd name="T91" fmla="*/ 591 h 1245"/>
                <a:gd name="T92" fmla="*/ 37 w 1136"/>
                <a:gd name="T93" fmla="*/ 610 h 1245"/>
                <a:gd name="T94" fmla="*/ 18 w 1136"/>
                <a:gd name="T95" fmla="*/ 647 h 1245"/>
                <a:gd name="T96" fmla="*/ 29 w 1136"/>
                <a:gd name="T97" fmla="*/ 667 h 1245"/>
                <a:gd name="T98" fmla="*/ 0 w 1136"/>
                <a:gd name="T99" fmla="*/ 686 h 1245"/>
                <a:gd name="T100" fmla="*/ 78 w 1136"/>
                <a:gd name="T101" fmla="*/ 739 h 1245"/>
                <a:gd name="T102" fmla="*/ 192 w 1136"/>
                <a:gd name="T103" fmla="*/ 679 h 1245"/>
                <a:gd name="T104" fmla="*/ 234 w 1136"/>
                <a:gd name="T105" fmla="*/ 645 h 1245"/>
                <a:gd name="T106" fmla="*/ 243 w 1136"/>
                <a:gd name="T107" fmla="*/ 695 h 12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36"/>
                <a:gd name="T163" fmla="*/ 0 h 1245"/>
                <a:gd name="T164" fmla="*/ 1136 w 1136"/>
                <a:gd name="T165" fmla="*/ 1245 h 12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36" h="1245">
                  <a:moveTo>
                    <a:pt x="304" y="1171"/>
                  </a:moveTo>
                  <a:lnTo>
                    <a:pt x="307" y="1169"/>
                  </a:lnTo>
                  <a:lnTo>
                    <a:pt x="318" y="1166"/>
                  </a:lnTo>
                  <a:lnTo>
                    <a:pt x="327" y="1153"/>
                  </a:lnTo>
                  <a:lnTo>
                    <a:pt x="332" y="1137"/>
                  </a:lnTo>
                  <a:lnTo>
                    <a:pt x="336" y="1128"/>
                  </a:lnTo>
                  <a:lnTo>
                    <a:pt x="332" y="1103"/>
                  </a:lnTo>
                  <a:lnTo>
                    <a:pt x="336" y="1087"/>
                  </a:lnTo>
                  <a:lnTo>
                    <a:pt x="348" y="1078"/>
                  </a:lnTo>
                  <a:lnTo>
                    <a:pt x="377" y="1066"/>
                  </a:lnTo>
                  <a:lnTo>
                    <a:pt x="382" y="1053"/>
                  </a:lnTo>
                  <a:lnTo>
                    <a:pt x="377" y="1012"/>
                  </a:lnTo>
                  <a:lnTo>
                    <a:pt x="375" y="1003"/>
                  </a:lnTo>
                  <a:lnTo>
                    <a:pt x="375" y="978"/>
                  </a:lnTo>
                  <a:lnTo>
                    <a:pt x="366" y="969"/>
                  </a:lnTo>
                  <a:lnTo>
                    <a:pt x="370" y="951"/>
                  </a:lnTo>
                  <a:lnTo>
                    <a:pt x="377" y="951"/>
                  </a:lnTo>
                  <a:lnTo>
                    <a:pt x="398" y="937"/>
                  </a:lnTo>
                  <a:lnTo>
                    <a:pt x="382" y="898"/>
                  </a:lnTo>
                  <a:lnTo>
                    <a:pt x="375" y="887"/>
                  </a:lnTo>
                  <a:lnTo>
                    <a:pt x="375" y="883"/>
                  </a:lnTo>
                  <a:lnTo>
                    <a:pt x="375" y="851"/>
                  </a:lnTo>
                  <a:lnTo>
                    <a:pt x="386" y="826"/>
                  </a:lnTo>
                  <a:lnTo>
                    <a:pt x="391" y="799"/>
                  </a:lnTo>
                  <a:lnTo>
                    <a:pt x="393" y="771"/>
                  </a:lnTo>
                  <a:lnTo>
                    <a:pt x="391" y="746"/>
                  </a:lnTo>
                  <a:lnTo>
                    <a:pt x="398" y="728"/>
                  </a:lnTo>
                  <a:lnTo>
                    <a:pt x="402" y="717"/>
                  </a:lnTo>
                  <a:lnTo>
                    <a:pt x="427" y="701"/>
                  </a:lnTo>
                  <a:lnTo>
                    <a:pt x="452" y="692"/>
                  </a:lnTo>
                  <a:lnTo>
                    <a:pt x="475" y="701"/>
                  </a:lnTo>
                  <a:lnTo>
                    <a:pt x="482" y="705"/>
                  </a:lnTo>
                  <a:lnTo>
                    <a:pt x="493" y="687"/>
                  </a:lnTo>
                  <a:lnTo>
                    <a:pt x="493" y="667"/>
                  </a:lnTo>
                  <a:lnTo>
                    <a:pt x="482" y="631"/>
                  </a:lnTo>
                  <a:lnTo>
                    <a:pt x="477" y="615"/>
                  </a:lnTo>
                  <a:lnTo>
                    <a:pt x="482" y="606"/>
                  </a:lnTo>
                  <a:lnTo>
                    <a:pt x="489" y="606"/>
                  </a:lnTo>
                  <a:lnTo>
                    <a:pt x="498" y="592"/>
                  </a:lnTo>
                  <a:lnTo>
                    <a:pt x="502" y="569"/>
                  </a:lnTo>
                  <a:lnTo>
                    <a:pt x="507" y="535"/>
                  </a:lnTo>
                  <a:lnTo>
                    <a:pt x="511" y="501"/>
                  </a:lnTo>
                  <a:lnTo>
                    <a:pt x="523" y="490"/>
                  </a:lnTo>
                  <a:lnTo>
                    <a:pt x="548" y="474"/>
                  </a:lnTo>
                  <a:lnTo>
                    <a:pt x="564" y="465"/>
                  </a:lnTo>
                  <a:lnTo>
                    <a:pt x="568" y="440"/>
                  </a:lnTo>
                  <a:lnTo>
                    <a:pt x="577" y="422"/>
                  </a:lnTo>
                  <a:lnTo>
                    <a:pt x="598" y="406"/>
                  </a:lnTo>
                  <a:lnTo>
                    <a:pt x="602" y="394"/>
                  </a:lnTo>
                  <a:lnTo>
                    <a:pt x="598" y="381"/>
                  </a:lnTo>
                  <a:lnTo>
                    <a:pt x="598" y="365"/>
                  </a:lnTo>
                  <a:lnTo>
                    <a:pt x="616" y="351"/>
                  </a:lnTo>
                  <a:lnTo>
                    <a:pt x="636" y="315"/>
                  </a:lnTo>
                  <a:lnTo>
                    <a:pt x="652" y="320"/>
                  </a:lnTo>
                  <a:lnTo>
                    <a:pt x="677" y="299"/>
                  </a:lnTo>
                  <a:lnTo>
                    <a:pt x="673" y="281"/>
                  </a:lnTo>
                  <a:lnTo>
                    <a:pt x="689" y="265"/>
                  </a:lnTo>
                  <a:lnTo>
                    <a:pt x="698" y="270"/>
                  </a:lnTo>
                  <a:lnTo>
                    <a:pt x="716" y="265"/>
                  </a:lnTo>
                  <a:lnTo>
                    <a:pt x="739" y="270"/>
                  </a:lnTo>
                  <a:lnTo>
                    <a:pt x="773" y="240"/>
                  </a:lnTo>
                  <a:lnTo>
                    <a:pt x="768" y="224"/>
                  </a:lnTo>
                  <a:lnTo>
                    <a:pt x="773" y="215"/>
                  </a:lnTo>
                  <a:lnTo>
                    <a:pt x="764" y="211"/>
                  </a:lnTo>
                  <a:lnTo>
                    <a:pt x="782" y="195"/>
                  </a:lnTo>
                  <a:lnTo>
                    <a:pt x="805" y="190"/>
                  </a:lnTo>
                  <a:lnTo>
                    <a:pt x="823" y="215"/>
                  </a:lnTo>
                  <a:lnTo>
                    <a:pt x="852" y="249"/>
                  </a:lnTo>
                  <a:lnTo>
                    <a:pt x="864" y="249"/>
                  </a:lnTo>
                  <a:lnTo>
                    <a:pt x="880" y="236"/>
                  </a:lnTo>
                  <a:lnTo>
                    <a:pt x="893" y="233"/>
                  </a:lnTo>
                  <a:lnTo>
                    <a:pt x="900" y="236"/>
                  </a:lnTo>
                  <a:lnTo>
                    <a:pt x="914" y="249"/>
                  </a:lnTo>
                  <a:lnTo>
                    <a:pt x="930" y="254"/>
                  </a:lnTo>
                  <a:lnTo>
                    <a:pt x="934" y="249"/>
                  </a:lnTo>
                  <a:lnTo>
                    <a:pt x="943" y="233"/>
                  </a:lnTo>
                  <a:lnTo>
                    <a:pt x="948" y="224"/>
                  </a:lnTo>
                  <a:lnTo>
                    <a:pt x="964" y="195"/>
                  </a:lnTo>
                  <a:lnTo>
                    <a:pt x="968" y="190"/>
                  </a:lnTo>
                  <a:lnTo>
                    <a:pt x="964" y="149"/>
                  </a:lnTo>
                  <a:lnTo>
                    <a:pt x="984" y="129"/>
                  </a:lnTo>
                  <a:lnTo>
                    <a:pt x="993" y="133"/>
                  </a:lnTo>
                  <a:lnTo>
                    <a:pt x="1018" y="108"/>
                  </a:lnTo>
                  <a:lnTo>
                    <a:pt x="1039" y="133"/>
                  </a:lnTo>
                  <a:lnTo>
                    <a:pt x="1046" y="140"/>
                  </a:lnTo>
                  <a:lnTo>
                    <a:pt x="1059" y="136"/>
                  </a:lnTo>
                  <a:lnTo>
                    <a:pt x="1069" y="149"/>
                  </a:lnTo>
                  <a:lnTo>
                    <a:pt x="1069" y="158"/>
                  </a:lnTo>
                  <a:lnTo>
                    <a:pt x="1075" y="165"/>
                  </a:lnTo>
                  <a:lnTo>
                    <a:pt x="1075" y="179"/>
                  </a:lnTo>
                  <a:lnTo>
                    <a:pt x="1089" y="163"/>
                  </a:lnTo>
                  <a:lnTo>
                    <a:pt x="1109" y="145"/>
                  </a:lnTo>
                  <a:lnTo>
                    <a:pt x="1121" y="120"/>
                  </a:lnTo>
                  <a:lnTo>
                    <a:pt x="1114" y="115"/>
                  </a:lnTo>
                  <a:lnTo>
                    <a:pt x="1100" y="129"/>
                  </a:lnTo>
                  <a:lnTo>
                    <a:pt x="1098" y="108"/>
                  </a:lnTo>
                  <a:lnTo>
                    <a:pt x="1089" y="104"/>
                  </a:lnTo>
                  <a:lnTo>
                    <a:pt x="1084" y="93"/>
                  </a:lnTo>
                  <a:lnTo>
                    <a:pt x="1119" y="65"/>
                  </a:lnTo>
                  <a:lnTo>
                    <a:pt x="1130" y="70"/>
                  </a:lnTo>
                  <a:lnTo>
                    <a:pt x="1135" y="54"/>
                  </a:lnTo>
                  <a:lnTo>
                    <a:pt x="1125" y="49"/>
                  </a:lnTo>
                  <a:lnTo>
                    <a:pt x="1105" y="40"/>
                  </a:lnTo>
                  <a:lnTo>
                    <a:pt x="1094" y="36"/>
                  </a:lnTo>
                  <a:lnTo>
                    <a:pt x="1075" y="22"/>
                  </a:lnTo>
                  <a:lnTo>
                    <a:pt x="1059" y="18"/>
                  </a:lnTo>
                  <a:lnTo>
                    <a:pt x="1041" y="34"/>
                  </a:lnTo>
                  <a:lnTo>
                    <a:pt x="1034" y="45"/>
                  </a:lnTo>
                  <a:lnTo>
                    <a:pt x="1018" y="34"/>
                  </a:lnTo>
                  <a:lnTo>
                    <a:pt x="1028" y="24"/>
                  </a:lnTo>
                  <a:lnTo>
                    <a:pt x="1030" y="4"/>
                  </a:lnTo>
                  <a:lnTo>
                    <a:pt x="1028" y="0"/>
                  </a:lnTo>
                  <a:lnTo>
                    <a:pt x="1005" y="0"/>
                  </a:lnTo>
                  <a:lnTo>
                    <a:pt x="1000" y="9"/>
                  </a:lnTo>
                  <a:lnTo>
                    <a:pt x="998" y="22"/>
                  </a:lnTo>
                  <a:lnTo>
                    <a:pt x="1000" y="34"/>
                  </a:lnTo>
                  <a:lnTo>
                    <a:pt x="984" y="49"/>
                  </a:lnTo>
                  <a:lnTo>
                    <a:pt x="971" y="24"/>
                  </a:lnTo>
                  <a:lnTo>
                    <a:pt x="959" y="29"/>
                  </a:lnTo>
                  <a:lnTo>
                    <a:pt x="957" y="49"/>
                  </a:lnTo>
                  <a:lnTo>
                    <a:pt x="948" y="79"/>
                  </a:lnTo>
                  <a:lnTo>
                    <a:pt x="928" y="99"/>
                  </a:lnTo>
                  <a:lnTo>
                    <a:pt x="914" y="74"/>
                  </a:lnTo>
                  <a:lnTo>
                    <a:pt x="934" y="59"/>
                  </a:lnTo>
                  <a:lnTo>
                    <a:pt x="939" y="34"/>
                  </a:lnTo>
                  <a:lnTo>
                    <a:pt x="928" y="34"/>
                  </a:lnTo>
                  <a:lnTo>
                    <a:pt x="905" y="34"/>
                  </a:lnTo>
                  <a:lnTo>
                    <a:pt x="889" y="59"/>
                  </a:lnTo>
                  <a:lnTo>
                    <a:pt x="868" y="93"/>
                  </a:lnTo>
                  <a:lnTo>
                    <a:pt x="877" y="108"/>
                  </a:lnTo>
                  <a:lnTo>
                    <a:pt x="864" y="115"/>
                  </a:lnTo>
                  <a:lnTo>
                    <a:pt x="848" y="104"/>
                  </a:lnTo>
                  <a:lnTo>
                    <a:pt x="830" y="111"/>
                  </a:lnTo>
                  <a:lnTo>
                    <a:pt x="834" y="129"/>
                  </a:lnTo>
                  <a:lnTo>
                    <a:pt x="814" y="129"/>
                  </a:lnTo>
                  <a:lnTo>
                    <a:pt x="800" y="133"/>
                  </a:lnTo>
                  <a:lnTo>
                    <a:pt x="786" y="154"/>
                  </a:lnTo>
                  <a:lnTo>
                    <a:pt x="764" y="149"/>
                  </a:lnTo>
                  <a:lnTo>
                    <a:pt x="764" y="163"/>
                  </a:lnTo>
                  <a:lnTo>
                    <a:pt x="748" y="149"/>
                  </a:lnTo>
                  <a:lnTo>
                    <a:pt x="727" y="158"/>
                  </a:lnTo>
                  <a:lnTo>
                    <a:pt x="723" y="174"/>
                  </a:lnTo>
                  <a:lnTo>
                    <a:pt x="707" y="179"/>
                  </a:lnTo>
                  <a:lnTo>
                    <a:pt x="693" y="163"/>
                  </a:lnTo>
                  <a:lnTo>
                    <a:pt x="668" y="165"/>
                  </a:lnTo>
                  <a:lnTo>
                    <a:pt x="643" y="174"/>
                  </a:lnTo>
                  <a:lnTo>
                    <a:pt x="643" y="199"/>
                  </a:lnTo>
                  <a:lnTo>
                    <a:pt x="659" y="204"/>
                  </a:lnTo>
                  <a:lnTo>
                    <a:pt x="659" y="211"/>
                  </a:lnTo>
                  <a:lnTo>
                    <a:pt x="659" y="229"/>
                  </a:lnTo>
                  <a:lnTo>
                    <a:pt x="648" y="224"/>
                  </a:lnTo>
                  <a:lnTo>
                    <a:pt x="632" y="233"/>
                  </a:lnTo>
                  <a:lnTo>
                    <a:pt x="636" y="249"/>
                  </a:lnTo>
                  <a:lnTo>
                    <a:pt x="652" y="263"/>
                  </a:lnTo>
                  <a:lnTo>
                    <a:pt x="652" y="281"/>
                  </a:lnTo>
                  <a:lnTo>
                    <a:pt x="636" y="274"/>
                  </a:lnTo>
                  <a:lnTo>
                    <a:pt x="623" y="276"/>
                  </a:lnTo>
                  <a:lnTo>
                    <a:pt x="623" y="295"/>
                  </a:lnTo>
                  <a:lnTo>
                    <a:pt x="602" y="295"/>
                  </a:lnTo>
                  <a:lnTo>
                    <a:pt x="586" y="295"/>
                  </a:lnTo>
                  <a:lnTo>
                    <a:pt x="582" y="306"/>
                  </a:lnTo>
                  <a:lnTo>
                    <a:pt x="577" y="315"/>
                  </a:lnTo>
                  <a:lnTo>
                    <a:pt x="564" y="320"/>
                  </a:lnTo>
                  <a:lnTo>
                    <a:pt x="559" y="329"/>
                  </a:lnTo>
                  <a:lnTo>
                    <a:pt x="564" y="340"/>
                  </a:lnTo>
                  <a:lnTo>
                    <a:pt x="541" y="347"/>
                  </a:lnTo>
                  <a:lnTo>
                    <a:pt x="557" y="365"/>
                  </a:lnTo>
                  <a:lnTo>
                    <a:pt x="559" y="374"/>
                  </a:lnTo>
                  <a:lnTo>
                    <a:pt x="545" y="385"/>
                  </a:lnTo>
                  <a:lnTo>
                    <a:pt x="516" y="406"/>
                  </a:lnTo>
                  <a:lnTo>
                    <a:pt x="493" y="422"/>
                  </a:lnTo>
                  <a:lnTo>
                    <a:pt x="482" y="447"/>
                  </a:lnTo>
                  <a:lnTo>
                    <a:pt x="461" y="465"/>
                  </a:lnTo>
                  <a:lnTo>
                    <a:pt x="461" y="476"/>
                  </a:lnTo>
                  <a:lnTo>
                    <a:pt x="466" y="490"/>
                  </a:lnTo>
                  <a:lnTo>
                    <a:pt x="448" y="501"/>
                  </a:lnTo>
                  <a:lnTo>
                    <a:pt x="452" y="517"/>
                  </a:lnTo>
                  <a:lnTo>
                    <a:pt x="436" y="547"/>
                  </a:lnTo>
                  <a:lnTo>
                    <a:pt x="423" y="551"/>
                  </a:lnTo>
                  <a:lnTo>
                    <a:pt x="423" y="572"/>
                  </a:lnTo>
                  <a:lnTo>
                    <a:pt x="432" y="585"/>
                  </a:lnTo>
                  <a:lnTo>
                    <a:pt x="418" y="597"/>
                  </a:lnTo>
                  <a:lnTo>
                    <a:pt x="411" y="587"/>
                  </a:lnTo>
                  <a:lnTo>
                    <a:pt x="393" y="597"/>
                  </a:lnTo>
                  <a:lnTo>
                    <a:pt x="398" y="622"/>
                  </a:lnTo>
                  <a:lnTo>
                    <a:pt x="382" y="631"/>
                  </a:lnTo>
                  <a:lnTo>
                    <a:pt x="357" y="635"/>
                  </a:lnTo>
                  <a:lnTo>
                    <a:pt x="341" y="656"/>
                  </a:lnTo>
                  <a:lnTo>
                    <a:pt x="336" y="676"/>
                  </a:lnTo>
                  <a:lnTo>
                    <a:pt x="318" y="692"/>
                  </a:lnTo>
                  <a:lnTo>
                    <a:pt x="318" y="705"/>
                  </a:lnTo>
                  <a:lnTo>
                    <a:pt x="341" y="687"/>
                  </a:lnTo>
                  <a:lnTo>
                    <a:pt x="366" y="671"/>
                  </a:lnTo>
                  <a:lnTo>
                    <a:pt x="375" y="676"/>
                  </a:lnTo>
                  <a:lnTo>
                    <a:pt x="366" y="701"/>
                  </a:lnTo>
                  <a:lnTo>
                    <a:pt x="345" y="715"/>
                  </a:lnTo>
                  <a:lnTo>
                    <a:pt x="322" y="710"/>
                  </a:lnTo>
                  <a:lnTo>
                    <a:pt x="327" y="726"/>
                  </a:lnTo>
                  <a:lnTo>
                    <a:pt x="300" y="737"/>
                  </a:lnTo>
                  <a:lnTo>
                    <a:pt x="295" y="715"/>
                  </a:lnTo>
                  <a:lnTo>
                    <a:pt x="282" y="705"/>
                  </a:lnTo>
                  <a:lnTo>
                    <a:pt x="266" y="728"/>
                  </a:lnTo>
                  <a:lnTo>
                    <a:pt x="247" y="728"/>
                  </a:lnTo>
                  <a:lnTo>
                    <a:pt x="232" y="733"/>
                  </a:lnTo>
                  <a:lnTo>
                    <a:pt x="229" y="755"/>
                  </a:lnTo>
                  <a:lnTo>
                    <a:pt x="220" y="758"/>
                  </a:lnTo>
                  <a:lnTo>
                    <a:pt x="220" y="769"/>
                  </a:lnTo>
                  <a:lnTo>
                    <a:pt x="209" y="765"/>
                  </a:lnTo>
                  <a:lnTo>
                    <a:pt x="195" y="755"/>
                  </a:lnTo>
                  <a:lnTo>
                    <a:pt x="172" y="758"/>
                  </a:lnTo>
                  <a:lnTo>
                    <a:pt x="172" y="771"/>
                  </a:lnTo>
                  <a:lnTo>
                    <a:pt x="175" y="783"/>
                  </a:lnTo>
                  <a:lnTo>
                    <a:pt x="166" y="785"/>
                  </a:lnTo>
                  <a:lnTo>
                    <a:pt x="145" y="776"/>
                  </a:lnTo>
                  <a:lnTo>
                    <a:pt x="127" y="789"/>
                  </a:lnTo>
                  <a:lnTo>
                    <a:pt x="131" y="801"/>
                  </a:lnTo>
                  <a:lnTo>
                    <a:pt x="129" y="810"/>
                  </a:lnTo>
                  <a:lnTo>
                    <a:pt x="109" y="801"/>
                  </a:lnTo>
                  <a:lnTo>
                    <a:pt x="104" y="812"/>
                  </a:lnTo>
                  <a:lnTo>
                    <a:pt x="97" y="821"/>
                  </a:lnTo>
                  <a:lnTo>
                    <a:pt x="75" y="817"/>
                  </a:lnTo>
                  <a:lnTo>
                    <a:pt x="63" y="819"/>
                  </a:lnTo>
                  <a:lnTo>
                    <a:pt x="61" y="835"/>
                  </a:lnTo>
                  <a:lnTo>
                    <a:pt x="52" y="839"/>
                  </a:lnTo>
                  <a:lnTo>
                    <a:pt x="38" y="860"/>
                  </a:lnTo>
                  <a:lnTo>
                    <a:pt x="40" y="883"/>
                  </a:lnTo>
                  <a:lnTo>
                    <a:pt x="36" y="917"/>
                  </a:lnTo>
                  <a:lnTo>
                    <a:pt x="31" y="951"/>
                  </a:lnTo>
                  <a:lnTo>
                    <a:pt x="27" y="980"/>
                  </a:lnTo>
                  <a:lnTo>
                    <a:pt x="22" y="996"/>
                  </a:lnTo>
                  <a:lnTo>
                    <a:pt x="34" y="1012"/>
                  </a:lnTo>
                  <a:lnTo>
                    <a:pt x="52" y="998"/>
                  </a:lnTo>
                  <a:lnTo>
                    <a:pt x="63" y="1005"/>
                  </a:lnTo>
                  <a:lnTo>
                    <a:pt x="63" y="1019"/>
                  </a:lnTo>
                  <a:lnTo>
                    <a:pt x="45" y="1028"/>
                  </a:lnTo>
                  <a:lnTo>
                    <a:pt x="43" y="1048"/>
                  </a:lnTo>
                  <a:lnTo>
                    <a:pt x="38" y="1060"/>
                  </a:lnTo>
                  <a:lnTo>
                    <a:pt x="20" y="1057"/>
                  </a:lnTo>
                  <a:lnTo>
                    <a:pt x="13" y="1082"/>
                  </a:lnTo>
                  <a:lnTo>
                    <a:pt x="22" y="1089"/>
                  </a:lnTo>
                  <a:lnTo>
                    <a:pt x="38" y="1085"/>
                  </a:lnTo>
                  <a:lnTo>
                    <a:pt x="47" y="1096"/>
                  </a:lnTo>
                  <a:lnTo>
                    <a:pt x="50" y="1100"/>
                  </a:lnTo>
                  <a:lnTo>
                    <a:pt x="36" y="1110"/>
                  </a:lnTo>
                  <a:lnTo>
                    <a:pt x="36" y="1123"/>
                  </a:lnTo>
                  <a:lnTo>
                    <a:pt x="20" y="1128"/>
                  </a:lnTo>
                  <a:lnTo>
                    <a:pt x="9" y="1119"/>
                  </a:lnTo>
                  <a:lnTo>
                    <a:pt x="11" y="1139"/>
                  </a:lnTo>
                  <a:lnTo>
                    <a:pt x="9" y="1155"/>
                  </a:lnTo>
                  <a:lnTo>
                    <a:pt x="0" y="1155"/>
                  </a:lnTo>
                  <a:lnTo>
                    <a:pt x="25" y="1180"/>
                  </a:lnTo>
                  <a:lnTo>
                    <a:pt x="36" y="1194"/>
                  </a:lnTo>
                  <a:lnTo>
                    <a:pt x="43" y="1214"/>
                  </a:lnTo>
                  <a:lnTo>
                    <a:pt x="68" y="1230"/>
                  </a:lnTo>
                  <a:lnTo>
                    <a:pt x="95" y="1244"/>
                  </a:lnTo>
                  <a:lnTo>
                    <a:pt x="120" y="1244"/>
                  </a:lnTo>
                  <a:lnTo>
                    <a:pt x="156" y="1219"/>
                  </a:lnTo>
                  <a:lnTo>
                    <a:pt x="195" y="1191"/>
                  </a:lnTo>
                  <a:lnTo>
                    <a:pt x="229" y="1146"/>
                  </a:lnTo>
                  <a:lnTo>
                    <a:pt x="234" y="1141"/>
                  </a:lnTo>
                  <a:lnTo>
                    <a:pt x="243" y="1157"/>
                  </a:lnTo>
                  <a:lnTo>
                    <a:pt x="259" y="1146"/>
                  </a:lnTo>
                  <a:lnTo>
                    <a:pt x="266" y="1130"/>
                  </a:lnTo>
                  <a:lnTo>
                    <a:pt x="268" y="1110"/>
                  </a:lnTo>
                  <a:lnTo>
                    <a:pt x="284" y="1085"/>
                  </a:lnTo>
                  <a:lnTo>
                    <a:pt x="277" y="1112"/>
                  </a:lnTo>
                  <a:lnTo>
                    <a:pt x="286" y="1116"/>
                  </a:lnTo>
                  <a:lnTo>
                    <a:pt x="282" y="1130"/>
                  </a:lnTo>
                  <a:lnTo>
                    <a:pt x="286" y="1153"/>
                  </a:lnTo>
                  <a:lnTo>
                    <a:pt x="295" y="1171"/>
                  </a:lnTo>
                  <a:lnTo>
                    <a:pt x="304" y="1166"/>
                  </a:lnTo>
                  <a:lnTo>
                    <a:pt x="304" y="1171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3255" y="898"/>
              <a:ext cx="1082" cy="1093"/>
            </a:xfrm>
            <a:custGeom>
              <a:avLst/>
              <a:gdLst>
                <a:gd name="T0" fmla="*/ 273 w 1136"/>
                <a:gd name="T1" fmla="*/ 675 h 1245"/>
                <a:gd name="T2" fmla="*/ 311 w 1136"/>
                <a:gd name="T3" fmla="*/ 634 h 1245"/>
                <a:gd name="T4" fmla="*/ 301 w 1136"/>
                <a:gd name="T5" fmla="*/ 576 h 1245"/>
                <a:gd name="T6" fmla="*/ 309 w 1136"/>
                <a:gd name="T7" fmla="*/ 527 h 1245"/>
                <a:gd name="T8" fmla="*/ 323 w 1136"/>
                <a:gd name="T9" fmla="*/ 457 h 1245"/>
                <a:gd name="T10" fmla="*/ 372 w 1136"/>
                <a:gd name="T11" fmla="*/ 412 h 1245"/>
                <a:gd name="T12" fmla="*/ 396 w 1136"/>
                <a:gd name="T13" fmla="*/ 375 h 1245"/>
                <a:gd name="T14" fmla="*/ 412 w 1136"/>
                <a:gd name="T15" fmla="*/ 338 h 1245"/>
                <a:gd name="T16" fmla="*/ 464 w 1136"/>
                <a:gd name="T17" fmla="*/ 276 h 1245"/>
                <a:gd name="T18" fmla="*/ 492 w 1136"/>
                <a:gd name="T19" fmla="*/ 226 h 1245"/>
                <a:gd name="T20" fmla="*/ 557 w 1136"/>
                <a:gd name="T21" fmla="*/ 177 h 1245"/>
                <a:gd name="T22" fmla="*/ 609 w 1136"/>
                <a:gd name="T23" fmla="*/ 161 h 1245"/>
                <a:gd name="T24" fmla="*/ 644 w 1136"/>
                <a:gd name="T25" fmla="*/ 116 h 1245"/>
                <a:gd name="T26" fmla="*/ 724 w 1136"/>
                <a:gd name="T27" fmla="*/ 140 h 1245"/>
                <a:gd name="T28" fmla="*/ 770 w 1136"/>
                <a:gd name="T29" fmla="*/ 148 h 1245"/>
                <a:gd name="T30" fmla="*/ 792 w 1136"/>
                <a:gd name="T31" fmla="*/ 89 h 1245"/>
                <a:gd name="T32" fmla="*/ 861 w 1136"/>
                <a:gd name="T33" fmla="*/ 83 h 1245"/>
                <a:gd name="T34" fmla="*/ 885 w 1136"/>
                <a:gd name="T35" fmla="*/ 106 h 1245"/>
                <a:gd name="T36" fmla="*/ 906 w 1136"/>
                <a:gd name="T37" fmla="*/ 76 h 1245"/>
                <a:gd name="T38" fmla="*/ 930 w 1136"/>
                <a:gd name="T39" fmla="*/ 41 h 1245"/>
                <a:gd name="T40" fmla="*/ 885 w 1136"/>
                <a:gd name="T41" fmla="*/ 13 h 1245"/>
                <a:gd name="T42" fmla="*/ 846 w 1136"/>
                <a:gd name="T43" fmla="*/ 14 h 1245"/>
                <a:gd name="T44" fmla="*/ 822 w 1136"/>
                <a:gd name="T45" fmla="*/ 13 h 1245"/>
                <a:gd name="T46" fmla="*/ 789 w 1136"/>
                <a:gd name="T47" fmla="*/ 29 h 1245"/>
                <a:gd name="T48" fmla="*/ 772 w 1136"/>
                <a:gd name="T49" fmla="*/ 20 h 1245"/>
                <a:gd name="T50" fmla="*/ 721 w 1136"/>
                <a:gd name="T51" fmla="*/ 64 h 1245"/>
                <a:gd name="T52" fmla="*/ 670 w 1136"/>
                <a:gd name="T53" fmla="*/ 76 h 1245"/>
                <a:gd name="T54" fmla="*/ 615 w 1136"/>
                <a:gd name="T55" fmla="*/ 89 h 1245"/>
                <a:gd name="T56" fmla="*/ 550 w 1136"/>
                <a:gd name="T57" fmla="*/ 97 h 1245"/>
                <a:gd name="T58" fmla="*/ 543 w 1136"/>
                <a:gd name="T59" fmla="*/ 136 h 1245"/>
                <a:gd name="T60" fmla="*/ 536 w 1136"/>
                <a:gd name="T61" fmla="*/ 168 h 1245"/>
                <a:gd name="T62" fmla="*/ 482 w 1136"/>
                <a:gd name="T63" fmla="*/ 175 h 1245"/>
                <a:gd name="T64" fmla="*/ 464 w 1136"/>
                <a:gd name="T65" fmla="*/ 202 h 1245"/>
                <a:gd name="T66" fmla="*/ 425 w 1136"/>
                <a:gd name="T67" fmla="*/ 241 h 1245"/>
                <a:gd name="T68" fmla="*/ 384 w 1136"/>
                <a:gd name="T69" fmla="*/ 291 h 1245"/>
                <a:gd name="T70" fmla="*/ 349 w 1136"/>
                <a:gd name="T71" fmla="*/ 340 h 1245"/>
                <a:gd name="T72" fmla="*/ 328 w 1136"/>
                <a:gd name="T73" fmla="*/ 370 h 1245"/>
                <a:gd name="T74" fmla="*/ 262 w 1136"/>
                <a:gd name="T75" fmla="*/ 412 h 1245"/>
                <a:gd name="T76" fmla="*/ 301 w 1136"/>
                <a:gd name="T77" fmla="*/ 416 h 1245"/>
                <a:gd name="T78" fmla="*/ 243 w 1136"/>
                <a:gd name="T79" fmla="*/ 425 h 1245"/>
                <a:gd name="T80" fmla="*/ 189 w 1136"/>
                <a:gd name="T81" fmla="*/ 449 h 1245"/>
                <a:gd name="T82" fmla="*/ 142 w 1136"/>
                <a:gd name="T83" fmla="*/ 450 h 1245"/>
                <a:gd name="T84" fmla="*/ 105 w 1136"/>
                <a:gd name="T85" fmla="*/ 469 h 1245"/>
                <a:gd name="T86" fmla="*/ 80 w 1136"/>
                <a:gd name="T87" fmla="*/ 488 h 1245"/>
                <a:gd name="T88" fmla="*/ 30 w 1136"/>
                <a:gd name="T89" fmla="*/ 511 h 1245"/>
                <a:gd name="T90" fmla="*/ 18 w 1136"/>
                <a:gd name="T91" fmla="*/ 591 h 1245"/>
                <a:gd name="T92" fmla="*/ 37 w 1136"/>
                <a:gd name="T93" fmla="*/ 610 h 1245"/>
                <a:gd name="T94" fmla="*/ 18 w 1136"/>
                <a:gd name="T95" fmla="*/ 647 h 1245"/>
                <a:gd name="T96" fmla="*/ 29 w 1136"/>
                <a:gd name="T97" fmla="*/ 667 h 1245"/>
                <a:gd name="T98" fmla="*/ 0 w 1136"/>
                <a:gd name="T99" fmla="*/ 686 h 1245"/>
                <a:gd name="T100" fmla="*/ 78 w 1136"/>
                <a:gd name="T101" fmla="*/ 739 h 1245"/>
                <a:gd name="T102" fmla="*/ 192 w 1136"/>
                <a:gd name="T103" fmla="*/ 679 h 1245"/>
                <a:gd name="T104" fmla="*/ 234 w 1136"/>
                <a:gd name="T105" fmla="*/ 645 h 1245"/>
                <a:gd name="T106" fmla="*/ 243 w 1136"/>
                <a:gd name="T107" fmla="*/ 695 h 12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36"/>
                <a:gd name="T163" fmla="*/ 0 h 1245"/>
                <a:gd name="T164" fmla="*/ 1136 w 1136"/>
                <a:gd name="T165" fmla="*/ 1245 h 12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36" h="1245">
                  <a:moveTo>
                    <a:pt x="304" y="1171"/>
                  </a:moveTo>
                  <a:lnTo>
                    <a:pt x="307" y="1169"/>
                  </a:lnTo>
                  <a:lnTo>
                    <a:pt x="318" y="1166"/>
                  </a:lnTo>
                  <a:lnTo>
                    <a:pt x="327" y="1153"/>
                  </a:lnTo>
                  <a:lnTo>
                    <a:pt x="332" y="1137"/>
                  </a:lnTo>
                  <a:lnTo>
                    <a:pt x="336" y="1128"/>
                  </a:lnTo>
                  <a:lnTo>
                    <a:pt x="332" y="1103"/>
                  </a:lnTo>
                  <a:lnTo>
                    <a:pt x="336" y="1087"/>
                  </a:lnTo>
                  <a:lnTo>
                    <a:pt x="348" y="1078"/>
                  </a:lnTo>
                  <a:lnTo>
                    <a:pt x="377" y="1066"/>
                  </a:lnTo>
                  <a:lnTo>
                    <a:pt x="382" y="1053"/>
                  </a:lnTo>
                  <a:lnTo>
                    <a:pt x="377" y="1012"/>
                  </a:lnTo>
                  <a:lnTo>
                    <a:pt x="375" y="1003"/>
                  </a:lnTo>
                  <a:lnTo>
                    <a:pt x="375" y="978"/>
                  </a:lnTo>
                  <a:lnTo>
                    <a:pt x="366" y="969"/>
                  </a:lnTo>
                  <a:lnTo>
                    <a:pt x="370" y="951"/>
                  </a:lnTo>
                  <a:lnTo>
                    <a:pt x="377" y="951"/>
                  </a:lnTo>
                  <a:lnTo>
                    <a:pt x="398" y="937"/>
                  </a:lnTo>
                  <a:lnTo>
                    <a:pt x="382" y="898"/>
                  </a:lnTo>
                  <a:lnTo>
                    <a:pt x="375" y="887"/>
                  </a:lnTo>
                  <a:lnTo>
                    <a:pt x="375" y="883"/>
                  </a:lnTo>
                  <a:lnTo>
                    <a:pt x="375" y="851"/>
                  </a:lnTo>
                  <a:lnTo>
                    <a:pt x="386" y="826"/>
                  </a:lnTo>
                  <a:lnTo>
                    <a:pt x="391" y="799"/>
                  </a:lnTo>
                  <a:lnTo>
                    <a:pt x="393" y="771"/>
                  </a:lnTo>
                  <a:lnTo>
                    <a:pt x="391" y="746"/>
                  </a:lnTo>
                  <a:lnTo>
                    <a:pt x="398" y="728"/>
                  </a:lnTo>
                  <a:lnTo>
                    <a:pt x="402" y="717"/>
                  </a:lnTo>
                  <a:lnTo>
                    <a:pt x="427" y="701"/>
                  </a:lnTo>
                  <a:lnTo>
                    <a:pt x="452" y="692"/>
                  </a:lnTo>
                  <a:lnTo>
                    <a:pt x="475" y="701"/>
                  </a:lnTo>
                  <a:lnTo>
                    <a:pt x="482" y="705"/>
                  </a:lnTo>
                  <a:lnTo>
                    <a:pt x="493" y="687"/>
                  </a:lnTo>
                  <a:lnTo>
                    <a:pt x="493" y="667"/>
                  </a:lnTo>
                  <a:lnTo>
                    <a:pt x="482" y="631"/>
                  </a:lnTo>
                  <a:lnTo>
                    <a:pt x="477" y="615"/>
                  </a:lnTo>
                  <a:lnTo>
                    <a:pt x="482" y="606"/>
                  </a:lnTo>
                  <a:lnTo>
                    <a:pt x="489" y="606"/>
                  </a:lnTo>
                  <a:lnTo>
                    <a:pt x="498" y="592"/>
                  </a:lnTo>
                  <a:lnTo>
                    <a:pt x="502" y="569"/>
                  </a:lnTo>
                  <a:lnTo>
                    <a:pt x="507" y="535"/>
                  </a:lnTo>
                  <a:lnTo>
                    <a:pt x="511" y="501"/>
                  </a:lnTo>
                  <a:lnTo>
                    <a:pt x="523" y="490"/>
                  </a:lnTo>
                  <a:lnTo>
                    <a:pt x="548" y="474"/>
                  </a:lnTo>
                  <a:lnTo>
                    <a:pt x="564" y="465"/>
                  </a:lnTo>
                  <a:lnTo>
                    <a:pt x="568" y="440"/>
                  </a:lnTo>
                  <a:lnTo>
                    <a:pt x="577" y="422"/>
                  </a:lnTo>
                  <a:lnTo>
                    <a:pt x="598" y="406"/>
                  </a:lnTo>
                  <a:lnTo>
                    <a:pt x="602" y="394"/>
                  </a:lnTo>
                  <a:lnTo>
                    <a:pt x="598" y="381"/>
                  </a:lnTo>
                  <a:lnTo>
                    <a:pt x="598" y="365"/>
                  </a:lnTo>
                  <a:lnTo>
                    <a:pt x="616" y="351"/>
                  </a:lnTo>
                  <a:lnTo>
                    <a:pt x="636" y="315"/>
                  </a:lnTo>
                  <a:lnTo>
                    <a:pt x="652" y="320"/>
                  </a:lnTo>
                  <a:lnTo>
                    <a:pt x="677" y="299"/>
                  </a:lnTo>
                  <a:lnTo>
                    <a:pt x="673" y="281"/>
                  </a:lnTo>
                  <a:lnTo>
                    <a:pt x="689" y="265"/>
                  </a:lnTo>
                  <a:lnTo>
                    <a:pt x="698" y="270"/>
                  </a:lnTo>
                  <a:lnTo>
                    <a:pt x="716" y="265"/>
                  </a:lnTo>
                  <a:lnTo>
                    <a:pt x="739" y="270"/>
                  </a:lnTo>
                  <a:lnTo>
                    <a:pt x="773" y="240"/>
                  </a:lnTo>
                  <a:lnTo>
                    <a:pt x="768" y="224"/>
                  </a:lnTo>
                  <a:lnTo>
                    <a:pt x="773" y="215"/>
                  </a:lnTo>
                  <a:lnTo>
                    <a:pt x="764" y="211"/>
                  </a:lnTo>
                  <a:lnTo>
                    <a:pt x="782" y="195"/>
                  </a:lnTo>
                  <a:lnTo>
                    <a:pt x="805" y="190"/>
                  </a:lnTo>
                  <a:lnTo>
                    <a:pt x="823" y="215"/>
                  </a:lnTo>
                  <a:lnTo>
                    <a:pt x="852" y="249"/>
                  </a:lnTo>
                  <a:lnTo>
                    <a:pt x="864" y="249"/>
                  </a:lnTo>
                  <a:lnTo>
                    <a:pt x="880" y="236"/>
                  </a:lnTo>
                  <a:lnTo>
                    <a:pt x="893" y="233"/>
                  </a:lnTo>
                  <a:lnTo>
                    <a:pt x="900" y="236"/>
                  </a:lnTo>
                  <a:lnTo>
                    <a:pt x="914" y="249"/>
                  </a:lnTo>
                  <a:lnTo>
                    <a:pt x="930" y="254"/>
                  </a:lnTo>
                  <a:lnTo>
                    <a:pt x="934" y="249"/>
                  </a:lnTo>
                  <a:lnTo>
                    <a:pt x="943" y="233"/>
                  </a:lnTo>
                  <a:lnTo>
                    <a:pt x="948" y="224"/>
                  </a:lnTo>
                  <a:lnTo>
                    <a:pt x="964" y="195"/>
                  </a:lnTo>
                  <a:lnTo>
                    <a:pt x="968" y="190"/>
                  </a:lnTo>
                  <a:lnTo>
                    <a:pt x="964" y="149"/>
                  </a:lnTo>
                  <a:lnTo>
                    <a:pt x="984" y="129"/>
                  </a:lnTo>
                  <a:lnTo>
                    <a:pt x="993" y="133"/>
                  </a:lnTo>
                  <a:lnTo>
                    <a:pt x="1018" y="108"/>
                  </a:lnTo>
                  <a:lnTo>
                    <a:pt x="1039" y="133"/>
                  </a:lnTo>
                  <a:lnTo>
                    <a:pt x="1046" y="140"/>
                  </a:lnTo>
                  <a:lnTo>
                    <a:pt x="1059" y="136"/>
                  </a:lnTo>
                  <a:lnTo>
                    <a:pt x="1069" y="149"/>
                  </a:lnTo>
                  <a:lnTo>
                    <a:pt x="1069" y="158"/>
                  </a:lnTo>
                  <a:lnTo>
                    <a:pt x="1075" y="165"/>
                  </a:lnTo>
                  <a:lnTo>
                    <a:pt x="1075" y="179"/>
                  </a:lnTo>
                  <a:lnTo>
                    <a:pt x="1089" y="163"/>
                  </a:lnTo>
                  <a:lnTo>
                    <a:pt x="1109" y="145"/>
                  </a:lnTo>
                  <a:lnTo>
                    <a:pt x="1121" y="120"/>
                  </a:lnTo>
                  <a:lnTo>
                    <a:pt x="1114" y="115"/>
                  </a:lnTo>
                  <a:lnTo>
                    <a:pt x="1100" y="129"/>
                  </a:lnTo>
                  <a:lnTo>
                    <a:pt x="1098" y="108"/>
                  </a:lnTo>
                  <a:lnTo>
                    <a:pt x="1089" y="104"/>
                  </a:lnTo>
                  <a:lnTo>
                    <a:pt x="1084" y="93"/>
                  </a:lnTo>
                  <a:lnTo>
                    <a:pt x="1119" y="65"/>
                  </a:lnTo>
                  <a:lnTo>
                    <a:pt x="1130" y="70"/>
                  </a:lnTo>
                  <a:lnTo>
                    <a:pt x="1135" y="54"/>
                  </a:lnTo>
                  <a:lnTo>
                    <a:pt x="1125" y="49"/>
                  </a:lnTo>
                  <a:lnTo>
                    <a:pt x="1105" y="40"/>
                  </a:lnTo>
                  <a:lnTo>
                    <a:pt x="1094" y="36"/>
                  </a:lnTo>
                  <a:lnTo>
                    <a:pt x="1075" y="22"/>
                  </a:lnTo>
                  <a:lnTo>
                    <a:pt x="1059" y="18"/>
                  </a:lnTo>
                  <a:lnTo>
                    <a:pt x="1041" y="34"/>
                  </a:lnTo>
                  <a:lnTo>
                    <a:pt x="1034" y="45"/>
                  </a:lnTo>
                  <a:lnTo>
                    <a:pt x="1018" y="34"/>
                  </a:lnTo>
                  <a:lnTo>
                    <a:pt x="1028" y="24"/>
                  </a:lnTo>
                  <a:lnTo>
                    <a:pt x="1030" y="4"/>
                  </a:lnTo>
                  <a:lnTo>
                    <a:pt x="1028" y="0"/>
                  </a:lnTo>
                  <a:lnTo>
                    <a:pt x="1005" y="0"/>
                  </a:lnTo>
                  <a:lnTo>
                    <a:pt x="1000" y="9"/>
                  </a:lnTo>
                  <a:lnTo>
                    <a:pt x="998" y="22"/>
                  </a:lnTo>
                  <a:lnTo>
                    <a:pt x="1000" y="34"/>
                  </a:lnTo>
                  <a:lnTo>
                    <a:pt x="984" y="49"/>
                  </a:lnTo>
                  <a:lnTo>
                    <a:pt x="971" y="24"/>
                  </a:lnTo>
                  <a:lnTo>
                    <a:pt x="959" y="29"/>
                  </a:lnTo>
                  <a:lnTo>
                    <a:pt x="957" y="49"/>
                  </a:lnTo>
                  <a:lnTo>
                    <a:pt x="948" y="79"/>
                  </a:lnTo>
                  <a:lnTo>
                    <a:pt x="928" y="99"/>
                  </a:lnTo>
                  <a:lnTo>
                    <a:pt x="914" y="74"/>
                  </a:lnTo>
                  <a:lnTo>
                    <a:pt x="934" y="59"/>
                  </a:lnTo>
                  <a:lnTo>
                    <a:pt x="939" y="34"/>
                  </a:lnTo>
                  <a:lnTo>
                    <a:pt x="928" y="34"/>
                  </a:lnTo>
                  <a:lnTo>
                    <a:pt x="905" y="34"/>
                  </a:lnTo>
                  <a:lnTo>
                    <a:pt x="889" y="59"/>
                  </a:lnTo>
                  <a:lnTo>
                    <a:pt x="868" y="93"/>
                  </a:lnTo>
                  <a:lnTo>
                    <a:pt x="877" y="108"/>
                  </a:lnTo>
                  <a:lnTo>
                    <a:pt x="864" y="115"/>
                  </a:lnTo>
                  <a:lnTo>
                    <a:pt x="848" y="104"/>
                  </a:lnTo>
                  <a:lnTo>
                    <a:pt x="830" y="111"/>
                  </a:lnTo>
                  <a:lnTo>
                    <a:pt x="834" y="129"/>
                  </a:lnTo>
                  <a:lnTo>
                    <a:pt x="814" y="129"/>
                  </a:lnTo>
                  <a:lnTo>
                    <a:pt x="800" y="133"/>
                  </a:lnTo>
                  <a:lnTo>
                    <a:pt x="786" y="154"/>
                  </a:lnTo>
                  <a:lnTo>
                    <a:pt x="764" y="149"/>
                  </a:lnTo>
                  <a:lnTo>
                    <a:pt x="764" y="163"/>
                  </a:lnTo>
                  <a:lnTo>
                    <a:pt x="748" y="149"/>
                  </a:lnTo>
                  <a:lnTo>
                    <a:pt x="727" y="158"/>
                  </a:lnTo>
                  <a:lnTo>
                    <a:pt x="723" y="174"/>
                  </a:lnTo>
                  <a:lnTo>
                    <a:pt x="707" y="179"/>
                  </a:lnTo>
                  <a:lnTo>
                    <a:pt x="693" y="163"/>
                  </a:lnTo>
                  <a:lnTo>
                    <a:pt x="668" y="165"/>
                  </a:lnTo>
                  <a:lnTo>
                    <a:pt x="643" y="174"/>
                  </a:lnTo>
                  <a:lnTo>
                    <a:pt x="643" y="199"/>
                  </a:lnTo>
                  <a:lnTo>
                    <a:pt x="659" y="204"/>
                  </a:lnTo>
                  <a:lnTo>
                    <a:pt x="659" y="211"/>
                  </a:lnTo>
                  <a:lnTo>
                    <a:pt x="659" y="229"/>
                  </a:lnTo>
                  <a:lnTo>
                    <a:pt x="648" y="224"/>
                  </a:lnTo>
                  <a:lnTo>
                    <a:pt x="632" y="233"/>
                  </a:lnTo>
                  <a:lnTo>
                    <a:pt x="636" y="249"/>
                  </a:lnTo>
                  <a:lnTo>
                    <a:pt x="652" y="263"/>
                  </a:lnTo>
                  <a:lnTo>
                    <a:pt x="652" y="281"/>
                  </a:lnTo>
                  <a:lnTo>
                    <a:pt x="636" y="274"/>
                  </a:lnTo>
                  <a:lnTo>
                    <a:pt x="623" y="276"/>
                  </a:lnTo>
                  <a:lnTo>
                    <a:pt x="623" y="295"/>
                  </a:lnTo>
                  <a:lnTo>
                    <a:pt x="602" y="295"/>
                  </a:lnTo>
                  <a:lnTo>
                    <a:pt x="586" y="295"/>
                  </a:lnTo>
                  <a:lnTo>
                    <a:pt x="582" y="306"/>
                  </a:lnTo>
                  <a:lnTo>
                    <a:pt x="577" y="315"/>
                  </a:lnTo>
                  <a:lnTo>
                    <a:pt x="564" y="320"/>
                  </a:lnTo>
                  <a:lnTo>
                    <a:pt x="559" y="329"/>
                  </a:lnTo>
                  <a:lnTo>
                    <a:pt x="564" y="340"/>
                  </a:lnTo>
                  <a:lnTo>
                    <a:pt x="541" y="347"/>
                  </a:lnTo>
                  <a:lnTo>
                    <a:pt x="557" y="365"/>
                  </a:lnTo>
                  <a:lnTo>
                    <a:pt x="559" y="374"/>
                  </a:lnTo>
                  <a:lnTo>
                    <a:pt x="545" y="385"/>
                  </a:lnTo>
                  <a:lnTo>
                    <a:pt x="516" y="406"/>
                  </a:lnTo>
                  <a:lnTo>
                    <a:pt x="493" y="422"/>
                  </a:lnTo>
                  <a:lnTo>
                    <a:pt x="482" y="447"/>
                  </a:lnTo>
                  <a:lnTo>
                    <a:pt x="461" y="465"/>
                  </a:lnTo>
                  <a:lnTo>
                    <a:pt x="461" y="476"/>
                  </a:lnTo>
                  <a:lnTo>
                    <a:pt x="466" y="490"/>
                  </a:lnTo>
                  <a:lnTo>
                    <a:pt x="448" y="501"/>
                  </a:lnTo>
                  <a:lnTo>
                    <a:pt x="452" y="517"/>
                  </a:lnTo>
                  <a:lnTo>
                    <a:pt x="436" y="547"/>
                  </a:lnTo>
                  <a:lnTo>
                    <a:pt x="423" y="551"/>
                  </a:lnTo>
                  <a:lnTo>
                    <a:pt x="423" y="572"/>
                  </a:lnTo>
                  <a:lnTo>
                    <a:pt x="432" y="585"/>
                  </a:lnTo>
                  <a:lnTo>
                    <a:pt x="418" y="597"/>
                  </a:lnTo>
                  <a:lnTo>
                    <a:pt x="411" y="587"/>
                  </a:lnTo>
                  <a:lnTo>
                    <a:pt x="393" y="597"/>
                  </a:lnTo>
                  <a:lnTo>
                    <a:pt x="398" y="622"/>
                  </a:lnTo>
                  <a:lnTo>
                    <a:pt x="382" y="631"/>
                  </a:lnTo>
                  <a:lnTo>
                    <a:pt x="357" y="635"/>
                  </a:lnTo>
                  <a:lnTo>
                    <a:pt x="341" y="656"/>
                  </a:lnTo>
                  <a:lnTo>
                    <a:pt x="336" y="676"/>
                  </a:lnTo>
                  <a:lnTo>
                    <a:pt x="318" y="692"/>
                  </a:lnTo>
                  <a:lnTo>
                    <a:pt x="318" y="705"/>
                  </a:lnTo>
                  <a:lnTo>
                    <a:pt x="341" y="687"/>
                  </a:lnTo>
                  <a:lnTo>
                    <a:pt x="366" y="671"/>
                  </a:lnTo>
                  <a:lnTo>
                    <a:pt x="375" y="676"/>
                  </a:lnTo>
                  <a:lnTo>
                    <a:pt x="366" y="701"/>
                  </a:lnTo>
                  <a:lnTo>
                    <a:pt x="345" y="715"/>
                  </a:lnTo>
                  <a:lnTo>
                    <a:pt x="322" y="710"/>
                  </a:lnTo>
                  <a:lnTo>
                    <a:pt x="327" y="726"/>
                  </a:lnTo>
                  <a:lnTo>
                    <a:pt x="300" y="737"/>
                  </a:lnTo>
                  <a:lnTo>
                    <a:pt x="295" y="715"/>
                  </a:lnTo>
                  <a:lnTo>
                    <a:pt x="282" y="705"/>
                  </a:lnTo>
                  <a:lnTo>
                    <a:pt x="266" y="728"/>
                  </a:lnTo>
                  <a:lnTo>
                    <a:pt x="247" y="728"/>
                  </a:lnTo>
                  <a:lnTo>
                    <a:pt x="232" y="733"/>
                  </a:lnTo>
                  <a:lnTo>
                    <a:pt x="229" y="755"/>
                  </a:lnTo>
                  <a:lnTo>
                    <a:pt x="220" y="758"/>
                  </a:lnTo>
                  <a:lnTo>
                    <a:pt x="220" y="769"/>
                  </a:lnTo>
                  <a:lnTo>
                    <a:pt x="209" y="765"/>
                  </a:lnTo>
                  <a:lnTo>
                    <a:pt x="195" y="755"/>
                  </a:lnTo>
                  <a:lnTo>
                    <a:pt x="172" y="758"/>
                  </a:lnTo>
                  <a:lnTo>
                    <a:pt x="172" y="771"/>
                  </a:lnTo>
                  <a:lnTo>
                    <a:pt x="175" y="783"/>
                  </a:lnTo>
                  <a:lnTo>
                    <a:pt x="166" y="785"/>
                  </a:lnTo>
                  <a:lnTo>
                    <a:pt x="145" y="776"/>
                  </a:lnTo>
                  <a:lnTo>
                    <a:pt x="127" y="789"/>
                  </a:lnTo>
                  <a:lnTo>
                    <a:pt x="131" y="801"/>
                  </a:lnTo>
                  <a:lnTo>
                    <a:pt x="129" y="810"/>
                  </a:lnTo>
                  <a:lnTo>
                    <a:pt x="109" y="801"/>
                  </a:lnTo>
                  <a:lnTo>
                    <a:pt x="104" y="812"/>
                  </a:lnTo>
                  <a:lnTo>
                    <a:pt x="97" y="821"/>
                  </a:lnTo>
                  <a:lnTo>
                    <a:pt x="75" y="817"/>
                  </a:lnTo>
                  <a:lnTo>
                    <a:pt x="63" y="819"/>
                  </a:lnTo>
                  <a:lnTo>
                    <a:pt x="61" y="835"/>
                  </a:lnTo>
                  <a:lnTo>
                    <a:pt x="52" y="839"/>
                  </a:lnTo>
                  <a:lnTo>
                    <a:pt x="38" y="860"/>
                  </a:lnTo>
                  <a:lnTo>
                    <a:pt x="40" y="883"/>
                  </a:lnTo>
                  <a:lnTo>
                    <a:pt x="36" y="917"/>
                  </a:lnTo>
                  <a:lnTo>
                    <a:pt x="31" y="951"/>
                  </a:lnTo>
                  <a:lnTo>
                    <a:pt x="27" y="980"/>
                  </a:lnTo>
                  <a:lnTo>
                    <a:pt x="22" y="996"/>
                  </a:lnTo>
                  <a:lnTo>
                    <a:pt x="34" y="1012"/>
                  </a:lnTo>
                  <a:lnTo>
                    <a:pt x="52" y="998"/>
                  </a:lnTo>
                  <a:lnTo>
                    <a:pt x="63" y="1005"/>
                  </a:lnTo>
                  <a:lnTo>
                    <a:pt x="63" y="1019"/>
                  </a:lnTo>
                  <a:lnTo>
                    <a:pt x="45" y="1028"/>
                  </a:lnTo>
                  <a:lnTo>
                    <a:pt x="43" y="1048"/>
                  </a:lnTo>
                  <a:lnTo>
                    <a:pt x="38" y="1060"/>
                  </a:lnTo>
                  <a:lnTo>
                    <a:pt x="20" y="1057"/>
                  </a:lnTo>
                  <a:lnTo>
                    <a:pt x="13" y="1082"/>
                  </a:lnTo>
                  <a:lnTo>
                    <a:pt x="22" y="1089"/>
                  </a:lnTo>
                  <a:lnTo>
                    <a:pt x="38" y="1085"/>
                  </a:lnTo>
                  <a:lnTo>
                    <a:pt x="47" y="1096"/>
                  </a:lnTo>
                  <a:lnTo>
                    <a:pt x="50" y="1100"/>
                  </a:lnTo>
                  <a:lnTo>
                    <a:pt x="36" y="1110"/>
                  </a:lnTo>
                  <a:lnTo>
                    <a:pt x="36" y="1123"/>
                  </a:lnTo>
                  <a:lnTo>
                    <a:pt x="20" y="1128"/>
                  </a:lnTo>
                  <a:lnTo>
                    <a:pt x="9" y="1119"/>
                  </a:lnTo>
                  <a:lnTo>
                    <a:pt x="11" y="1139"/>
                  </a:lnTo>
                  <a:lnTo>
                    <a:pt x="9" y="1155"/>
                  </a:lnTo>
                  <a:lnTo>
                    <a:pt x="0" y="1155"/>
                  </a:lnTo>
                  <a:lnTo>
                    <a:pt x="25" y="1180"/>
                  </a:lnTo>
                  <a:lnTo>
                    <a:pt x="36" y="1194"/>
                  </a:lnTo>
                  <a:lnTo>
                    <a:pt x="43" y="1214"/>
                  </a:lnTo>
                  <a:lnTo>
                    <a:pt x="68" y="1230"/>
                  </a:lnTo>
                  <a:lnTo>
                    <a:pt x="95" y="1244"/>
                  </a:lnTo>
                  <a:lnTo>
                    <a:pt x="120" y="1244"/>
                  </a:lnTo>
                  <a:lnTo>
                    <a:pt x="156" y="1219"/>
                  </a:lnTo>
                  <a:lnTo>
                    <a:pt x="195" y="1191"/>
                  </a:lnTo>
                  <a:lnTo>
                    <a:pt x="229" y="1146"/>
                  </a:lnTo>
                  <a:lnTo>
                    <a:pt x="234" y="1141"/>
                  </a:lnTo>
                  <a:lnTo>
                    <a:pt x="243" y="1157"/>
                  </a:lnTo>
                  <a:lnTo>
                    <a:pt x="259" y="1146"/>
                  </a:lnTo>
                  <a:lnTo>
                    <a:pt x="266" y="1130"/>
                  </a:lnTo>
                  <a:lnTo>
                    <a:pt x="268" y="1110"/>
                  </a:lnTo>
                  <a:lnTo>
                    <a:pt x="284" y="1085"/>
                  </a:lnTo>
                  <a:lnTo>
                    <a:pt x="277" y="1112"/>
                  </a:lnTo>
                  <a:lnTo>
                    <a:pt x="286" y="1116"/>
                  </a:lnTo>
                  <a:lnTo>
                    <a:pt x="282" y="1130"/>
                  </a:lnTo>
                  <a:lnTo>
                    <a:pt x="286" y="1153"/>
                  </a:lnTo>
                  <a:lnTo>
                    <a:pt x="295" y="1171"/>
                  </a:lnTo>
                  <a:lnTo>
                    <a:pt x="304" y="1166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1" name="Freeform 68"/>
            <p:cNvSpPr>
              <a:spLocks/>
            </p:cNvSpPr>
            <p:nvPr/>
          </p:nvSpPr>
          <p:spPr bwMode="auto">
            <a:xfrm>
              <a:off x="3798" y="1089"/>
              <a:ext cx="34" cy="41"/>
            </a:xfrm>
            <a:custGeom>
              <a:avLst/>
              <a:gdLst>
                <a:gd name="T0" fmla="*/ 27 w 36"/>
                <a:gd name="T1" fmla="*/ 3 h 47"/>
                <a:gd name="T2" fmla="*/ 24 w 36"/>
                <a:gd name="T3" fmla="*/ 10 h 47"/>
                <a:gd name="T4" fmla="*/ 27 w 36"/>
                <a:gd name="T5" fmla="*/ 23 h 47"/>
                <a:gd name="T6" fmla="*/ 9 w 36"/>
                <a:gd name="T7" fmla="*/ 27 h 47"/>
                <a:gd name="T8" fmla="*/ 0 w 36"/>
                <a:gd name="T9" fmla="*/ 20 h 47"/>
                <a:gd name="T10" fmla="*/ 0 w 36"/>
                <a:gd name="T11" fmla="*/ 10 h 47"/>
                <a:gd name="T12" fmla="*/ 7 w 36"/>
                <a:gd name="T13" fmla="*/ 0 h 47"/>
                <a:gd name="T14" fmla="*/ 27 w 36"/>
                <a:gd name="T15" fmla="*/ 3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47"/>
                <a:gd name="T26" fmla="*/ 36 w 36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47">
                  <a:moveTo>
                    <a:pt x="35" y="6"/>
                  </a:moveTo>
                  <a:lnTo>
                    <a:pt x="30" y="18"/>
                  </a:lnTo>
                  <a:lnTo>
                    <a:pt x="35" y="39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7" y="0"/>
                  </a:lnTo>
                  <a:lnTo>
                    <a:pt x="35" y="6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3745" y="1116"/>
              <a:ext cx="36" cy="34"/>
            </a:xfrm>
            <a:custGeom>
              <a:avLst/>
              <a:gdLst>
                <a:gd name="T0" fmla="*/ 25 w 38"/>
                <a:gd name="T1" fmla="*/ 0 h 38"/>
                <a:gd name="T2" fmla="*/ 29 w 38"/>
                <a:gd name="T3" fmla="*/ 16 h 38"/>
                <a:gd name="T4" fmla="*/ 7 w 38"/>
                <a:gd name="T5" fmla="*/ 24 h 38"/>
                <a:gd name="T6" fmla="*/ 0 w 38"/>
                <a:gd name="T7" fmla="*/ 7 h 38"/>
                <a:gd name="T8" fmla="*/ 25 w 38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8"/>
                <a:gd name="T17" fmla="*/ 38 w 3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8">
                  <a:moveTo>
                    <a:pt x="31" y="0"/>
                  </a:moveTo>
                  <a:lnTo>
                    <a:pt x="37" y="25"/>
                  </a:lnTo>
                  <a:lnTo>
                    <a:pt x="7" y="37"/>
                  </a:lnTo>
                  <a:lnTo>
                    <a:pt x="0" y="11"/>
                  </a:lnTo>
                  <a:lnTo>
                    <a:pt x="31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3" name="Freeform 70"/>
            <p:cNvSpPr>
              <a:spLocks/>
            </p:cNvSpPr>
            <p:nvPr/>
          </p:nvSpPr>
          <p:spPr bwMode="auto">
            <a:xfrm>
              <a:off x="3756" y="1071"/>
              <a:ext cx="36" cy="31"/>
            </a:xfrm>
            <a:custGeom>
              <a:avLst/>
              <a:gdLst>
                <a:gd name="T0" fmla="*/ 0 w 39"/>
                <a:gd name="T1" fmla="*/ 12 h 36"/>
                <a:gd name="T2" fmla="*/ 20 w 39"/>
                <a:gd name="T3" fmla="*/ 19 h 36"/>
                <a:gd name="T4" fmla="*/ 28 w 39"/>
                <a:gd name="T5" fmla="*/ 3 h 36"/>
                <a:gd name="T6" fmla="*/ 16 w 39"/>
                <a:gd name="T7" fmla="*/ 0 h 36"/>
                <a:gd name="T8" fmla="*/ 6 w 39"/>
                <a:gd name="T9" fmla="*/ 3 h 36"/>
                <a:gd name="T10" fmla="*/ 0 w 39"/>
                <a:gd name="T11" fmla="*/ 8 h 36"/>
                <a:gd name="T12" fmla="*/ 0 w 39"/>
                <a:gd name="T13" fmla="*/ 12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36"/>
                <a:gd name="T23" fmla="*/ 39 w 39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36">
                  <a:moveTo>
                    <a:pt x="0" y="22"/>
                  </a:moveTo>
                  <a:lnTo>
                    <a:pt x="28" y="35"/>
                  </a:lnTo>
                  <a:lnTo>
                    <a:pt x="38" y="7"/>
                  </a:lnTo>
                  <a:lnTo>
                    <a:pt x="21" y="0"/>
                  </a:lnTo>
                  <a:lnTo>
                    <a:pt x="9" y="7"/>
                  </a:lnTo>
                  <a:lnTo>
                    <a:pt x="0" y="15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4" name="Freeform 71"/>
            <p:cNvSpPr>
              <a:spLocks/>
            </p:cNvSpPr>
            <p:nvPr/>
          </p:nvSpPr>
          <p:spPr bwMode="auto">
            <a:xfrm>
              <a:off x="3798" y="1048"/>
              <a:ext cx="34" cy="33"/>
            </a:xfrm>
            <a:custGeom>
              <a:avLst/>
              <a:gdLst>
                <a:gd name="T0" fmla="*/ 0 w 36"/>
                <a:gd name="T1" fmla="*/ 21 h 38"/>
                <a:gd name="T2" fmla="*/ 22 w 36"/>
                <a:gd name="T3" fmla="*/ 0 h 38"/>
                <a:gd name="T4" fmla="*/ 27 w 36"/>
                <a:gd name="T5" fmla="*/ 9 h 38"/>
                <a:gd name="T6" fmla="*/ 0 w 36"/>
                <a:gd name="T7" fmla="*/ 2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8"/>
                <a:gd name="T14" fmla="*/ 36 w 36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8">
                  <a:moveTo>
                    <a:pt x="0" y="37"/>
                  </a:moveTo>
                  <a:lnTo>
                    <a:pt x="26" y="0"/>
                  </a:lnTo>
                  <a:lnTo>
                    <a:pt x="35" y="15"/>
                  </a:lnTo>
                  <a:lnTo>
                    <a:pt x="0" y="37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5" name="Freeform 72"/>
            <p:cNvSpPr>
              <a:spLocks/>
            </p:cNvSpPr>
            <p:nvPr/>
          </p:nvSpPr>
          <p:spPr bwMode="auto">
            <a:xfrm>
              <a:off x="3703" y="1124"/>
              <a:ext cx="38" cy="33"/>
            </a:xfrm>
            <a:custGeom>
              <a:avLst/>
              <a:gdLst>
                <a:gd name="T0" fmla="*/ 28 w 38"/>
                <a:gd name="T1" fmla="*/ 0 h 37"/>
                <a:gd name="T2" fmla="*/ 37 w 38"/>
                <a:gd name="T3" fmla="*/ 18 h 37"/>
                <a:gd name="T4" fmla="*/ 0 w 38"/>
                <a:gd name="T5" fmla="*/ 23 h 37"/>
                <a:gd name="T6" fmla="*/ 28 w 38"/>
                <a:gd name="T7" fmla="*/ 0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7"/>
                <a:gd name="T14" fmla="*/ 38 w 38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7">
                  <a:moveTo>
                    <a:pt x="28" y="0"/>
                  </a:moveTo>
                  <a:lnTo>
                    <a:pt x="37" y="28"/>
                  </a:lnTo>
                  <a:lnTo>
                    <a:pt x="0" y="36"/>
                  </a:lnTo>
                  <a:lnTo>
                    <a:pt x="28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6" name="Freeform 73"/>
            <p:cNvSpPr>
              <a:spLocks/>
            </p:cNvSpPr>
            <p:nvPr/>
          </p:nvSpPr>
          <p:spPr bwMode="auto">
            <a:xfrm>
              <a:off x="3909" y="1001"/>
              <a:ext cx="37" cy="32"/>
            </a:xfrm>
            <a:custGeom>
              <a:avLst/>
              <a:gdLst>
                <a:gd name="T0" fmla="*/ 16 w 38"/>
                <a:gd name="T1" fmla="*/ 0 h 36"/>
                <a:gd name="T2" fmla="*/ 0 w 38"/>
                <a:gd name="T3" fmla="*/ 10 h 36"/>
                <a:gd name="T4" fmla="*/ 19 w 38"/>
                <a:gd name="T5" fmla="*/ 22 h 36"/>
                <a:gd name="T6" fmla="*/ 33 w 38"/>
                <a:gd name="T7" fmla="*/ 10 h 36"/>
                <a:gd name="T8" fmla="*/ 16 w 38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6"/>
                <a:gd name="T17" fmla="*/ 38 w 38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6">
                  <a:moveTo>
                    <a:pt x="16" y="0"/>
                  </a:moveTo>
                  <a:lnTo>
                    <a:pt x="0" y="16"/>
                  </a:lnTo>
                  <a:lnTo>
                    <a:pt x="23" y="35"/>
                  </a:lnTo>
                  <a:lnTo>
                    <a:pt x="37" y="16"/>
                  </a:lnTo>
                  <a:lnTo>
                    <a:pt x="16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7" name="Freeform 74"/>
            <p:cNvSpPr>
              <a:spLocks/>
            </p:cNvSpPr>
            <p:nvPr/>
          </p:nvSpPr>
          <p:spPr bwMode="auto">
            <a:xfrm>
              <a:off x="3940" y="978"/>
              <a:ext cx="38" cy="31"/>
            </a:xfrm>
            <a:custGeom>
              <a:avLst/>
              <a:gdLst>
                <a:gd name="T0" fmla="*/ 0 w 39"/>
                <a:gd name="T1" fmla="*/ 7 h 36"/>
                <a:gd name="T2" fmla="*/ 17 w 39"/>
                <a:gd name="T3" fmla="*/ 19 h 36"/>
                <a:gd name="T4" fmla="*/ 34 w 39"/>
                <a:gd name="T5" fmla="*/ 12 h 36"/>
                <a:gd name="T6" fmla="*/ 19 w 39"/>
                <a:gd name="T7" fmla="*/ 0 h 36"/>
                <a:gd name="T8" fmla="*/ 0 w 39"/>
                <a:gd name="T9" fmla="*/ 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6"/>
                <a:gd name="T17" fmla="*/ 39 w 39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6">
                  <a:moveTo>
                    <a:pt x="0" y="13"/>
                  </a:moveTo>
                  <a:lnTo>
                    <a:pt x="17" y="35"/>
                  </a:lnTo>
                  <a:lnTo>
                    <a:pt x="38" y="21"/>
                  </a:lnTo>
                  <a:lnTo>
                    <a:pt x="20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8" name="Freeform 75"/>
            <p:cNvSpPr>
              <a:spLocks/>
            </p:cNvSpPr>
            <p:nvPr/>
          </p:nvSpPr>
          <p:spPr bwMode="auto">
            <a:xfrm>
              <a:off x="4032" y="928"/>
              <a:ext cx="55" cy="31"/>
            </a:xfrm>
            <a:custGeom>
              <a:avLst/>
              <a:gdLst>
                <a:gd name="T0" fmla="*/ 21 w 57"/>
                <a:gd name="T1" fmla="*/ 4 h 36"/>
                <a:gd name="T2" fmla="*/ 31 w 57"/>
                <a:gd name="T3" fmla="*/ 8 h 36"/>
                <a:gd name="T4" fmla="*/ 48 w 57"/>
                <a:gd name="T5" fmla="*/ 0 h 36"/>
                <a:gd name="T6" fmla="*/ 40 w 57"/>
                <a:gd name="T7" fmla="*/ 18 h 36"/>
                <a:gd name="T8" fmla="*/ 21 w 57"/>
                <a:gd name="T9" fmla="*/ 19 h 36"/>
                <a:gd name="T10" fmla="*/ 0 w 57"/>
                <a:gd name="T11" fmla="*/ 7 h 36"/>
                <a:gd name="T12" fmla="*/ 21 w 57"/>
                <a:gd name="T13" fmla="*/ 4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36"/>
                <a:gd name="T23" fmla="*/ 57 w 57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36">
                  <a:moveTo>
                    <a:pt x="25" y="8"/>
                  </a:moveTo>
                  <a:lnTo>
                    <a:pt x="35" y="15"/>
                  </a:lnTo>
                  <a:lnTo>
                    <a:pt x="56" y="0"/>
                  </a:lnTo>
                  <a:lnTo>
                    <a:pt x="46" y="32"/>
                  </a:lnTo>
                  <a:lnTo>
                    <a:pt x="25" y="35"/>
                  </a:lnTo>
                  <a:lnTo>
                    <a:pt x="0" y="13"/>
                  </a:lnTo>
                  <a:lnTo>
                    <a:pt x="25" y="8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9" name="Freeform 76"/>
            <p:cNvSpPr>
              <a:spLocks/>
            </p:cNvSpPr>
            <p:nvPr/>
          </p:nvSpPr>
          <p:spPr bwMode="auto">
            <a:xfrm>
              <a:off x="4133" y="898"/>
              <a:ext cx="35" cy="31"/>
            </a:xfrm>
            <a:custGeom>
              <a:avLst/>
              <a:gdLst>
                <a:gd name="T0" fmla="*/ 14 w 38"/>
                <a:gd name="T1" fmla="*/ 0 h 36"/>
                <a:gd name="T2" fmla="*/ 24 w 38"/>
                <a:gd name="T3" fmla="*/ 6 h 36"/>
                <a:gd name="T4" fmla="*/ 27 w 38"/>
                <a:gd name="T5" fmla="*/ 19 h 36"/>
                <a:gd name="T6" fmla="*/ 0 w 38"/>
                <a:gd name="T7" fmla="*/ 19 h 36"/>
                <a:gd name="T8" fmla="*/ 14 w 38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6"/>
                <a:gd name="T17" fmla="*/ 38 w 38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6">
                  <a:moveTo>
                    <a:pt x="18" y="0"/>
                  </a:moveTo>
                  <a:lnTo>
                    <a:pt x="33" y="11"/>
                  </a:lnTo>
                  <a:lnTo>
                    <a:pt x="37" y="35"/>
                  </a:lnTo>
                  <a:lnTo>
                    <a:pt x="0" y="35"/>
                  </a:lnTo>
                  <a:lnTo>
                    <a:pt x="18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0" name="Freeform 77"/>
            <p:cNvSpPr>
              <a:spLocks/>
            </p:cNvSpPr>
            <p:nvPr/>
          </p:nvSpPr>
          <p:spPr bwMode="auto">
            <a:xfrm>
              <a:off x="3474" y="1502"/>
              <a:ext cx="37" cy="32"/>
            </a:xfrm>
            <a:custGeom>
              <a:avLst/>
              <a:gdLst>
                <a:gd name="T0" fmla="*/ 30 w 39"/>
                <a:gd name="T1" fmla="*/ 10 h 37"/>
                <a:gd name="T2" fmla="*/ 8 w 39"/>
                <a:gd name="T3" fmla="*/ 0 h 37"/>
                <a:gd name="T4" fmla="*/ 0 w 39"/>
                <a:gd name="T5" fmla="*/ 9 h 37"/>
                <a:gd name="T6" fmla="*/ 2 w 39"/>
                <a:gd name="T7" fmla="*/ 20 h 37"/>
                <a:gd name="T8" fmla="*/ 30 w 39"/>
                <a:gd name="T9" fmla="*/ 1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7"/>
                <a:gd name="T17" fmla="*/ 39 w 39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7">
                  <a:moveTo>
                    <a:pt x="38" y="19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2" y="36"/>
                  </a:lnTo>
                  <a:lnTo>
                    <a:pt x="38" y="19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1" name="Freeform 78"/>
            <p:cNvSpPr>
              <a:spLocks/>
            </p:cNvSpPr>
            <p:nvPr/>
          </p:nvSpPr>
          <p:spPr bwMode="auto">
            <a:xfrm>
              <a:off x="3763" y="2745"/>
              <a:ext cx="382" cy="177"/>
            </a:xfrm>
            <a:custGeom>
              <a:avLst/>
              <a:gdLst>
                <a:gd name="T0" fmla="*/ 0 w 401"/>
                <a:gd name="T1" fmla="*/ 73 h 201"/>
                <a:gd name="T2" fmla="*/ 19 w 401"/>
                <a:gd name="T3" fmla="*/ 58 h 201"/>
                <a:gd name="T4" fmla="*/ 33 w 401"/>
                <a:gd name="T5" fmla="*/ 42 h 201"/>
                <a:gd name="T6" fmla="*/ 48 w 401"/>
                <a:gd name="T7" fmla="*/ 26 h 201"/>
                <a:gd name="T8" fmla="*/ 66 w 401"/>
                <a:gd name="T9" fmla="*/ 5 h 201"/>
                <a:gd name="T10" fmla="*/ 78 w 401"/>
                <a:gd name="T11" fmla="*/ 6 h 201"/>
                <a:gd name="T12" fmla="*/ 101 w 401"/>
                <a:gd name="T13" fmla="*/ 8 h 201"/>
                <a:gd name="T14" fmla="*/ 116 w 401"/>
                <a:gd name="T15" fmla="*/ 4 h 201"/>
                <a:gd name="T16" fmla="*/ 153 w 401"/>
                <a:gd name="T17" fmla="*/ 22 h 201"/>
                <a:gd name="T18" fmla="*/ 163 w 401"/>
                <a:gd name="T19" fmla="*/ 17 h 201"/>
                <a:gd name="T20" fmla="*/ 191 w 401"/>
                <a:gd name="T21" fmla="*/ 29 h 201"/>
                <a:gd name="T22" fmla="*/ 212 w 401"/>
                <a:gd name="T23" fmla="*/ 40 h 201"/>
                <a:gd name="T24" fmla="*/ 234 w 401"/>
                <a:gd name="T25" fmla="*/ 35 h 201"/>
                <a:gd name="T26" fmla="*/ 278 w 401"/>
                <a:gd name="T27" fmla="*/ 41 h 201"/>
                <a:gd name="T28" fmla="*/ 299 w 401"/>
                <a:gd name="T29" fmla="*/ 43 h 201"/>
                <a:gd name="T30" fmla="*/ 316 w 401"/>
                <a:gd name="T31" fmla="*/ 48 h 201"/>
                <a:gd name="T32" fmla="*/ 331 w 401"/>
                <a:gd name="T33" fmla="*/ 51 h 201"/>
                <a:gd name="T34" fmla="*/ 314 w 401"/>
                <a:gd name="T35" fmla="*/ 65 h 201"/>
                <a:gd name="T36" fmla="*/ 301 w 401"/>
                <a:gd name="T37" fmla="*/ 77 h 201"/>
                <a:gd name="T38" fmla="*/ 294 w 401"/>
                <a:gd name="T39" fmla="*/ 91 h 201"/>
                <a:gd name="T40" fmla="*/ 271 w 401"/>
                <a:gd name="T41" fmla="*/ 85 h 201"/>
                <a:gd name="T42" fmla="*/ 262 w 401"/>
                <a:gd name="T43" fmla="*/ 79 h 201"/>
                <a:gd name="T44" fmla="*/ 239 w 401"/>
                <a:gd name="T45" fmla="*/ 80 h 201"/>
                <a:gd name="T46" fmla="*/ 219 w 401"/>
                <a:gd name="T47" fmla="*/ 88 h 201"/>
                <a:gd name="T48" fmla="*/ 205 w 401"/>
                <a:gd name="T49" fmla="*/ 95 h 201"/>
                <a:gd name="T50" fmla="*/ 182 w 401"/>
                <a:gd name="T51" fmla="*/ 106 h 201"/>
                <a:gd name="T52" fmla="*/ 161 w 401"/>
                <a:gd name="T53" fmla="*/ 103 h 201"/>
                <a:gd name="T54" fmla="*/ 144 w 401"/>
                <a:gd name="T55" fmla="*/ 103 h 201"/>
                <a:gd name="T56" fmla="*/ 129 w 401"/>
                <a:gd name="T57" fmla="*/ 107 h 201"/>
                <a:gd name="T58" fmla="*/ 113 w 401"/>
                <a:gd name="T59" fmla="*/ 113 h 201"/>
                <a:gd name="T60" fmla="*/ 99 w 401"/>
                <a:gd name="T61" fmla="*/ 116 h 201"/>
                <a:gd name="T62" fmla="*/ 77 w 401"/>
                <a:gd name="T63" fmla="*/ 121 h 201"/>
                <a:gd name="T64" fmla="*/ 53 w 401"/>
                <a:gd name="T65" fmla="*/ 118 h 201"/>
                <a:gd name="T66" fmla="*/ 23 w 401"/>
                <a:gd name="T67" fmla="*/ 108 h 201"/>
                <a:gd name="T68" fmla="*/ 9 w 401"/>
                <a:gd name="T69" fmla="*/ 94 h 201"/>
                <a:gd name="T70" fmla="*/ 0 w 401"/>
                <a:gd name="T71" fmla="*/ 73 h 2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1"/>
                <a:gd name="T109" fmla="*/ 0 h 201"/>
                <a:gd name="T110" fmla="*/ 401 w 401"/>
                <a:gd name="T111" fmla="*/ 201 h 20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1" h="201">
                  <a:moveTo>
                    <a:pt x="0" y="121"/>
                  </a:moveTo>
                  <a:cubicBezTo>
                    <a:pt x="8" y="116"/>
                    <a:pt x="17" y="104"/>
                    <a:pt x="23" y="96"/>
                  </a:cubicBezTo>
                  <a:cubicBezTo>
                    <a:pt x="25" y="88"/>
                    <a:pt x="35" y="76"/>
                    <a:pt x="41" y="69"/>
                  </a:cubicBezTo>
                  <a:cubicBezTo>
                    <a:pt x="43" y="59"/>
                    <a:pt x="51" y="48"/>
                    <a:pt x="59" y="42"/>
                  </a:cubicBezTo>
                  <a:cubicBezTo>
                    <a:pt x="66" y="31"/>
                    <a:pt x="72" y="20"/>
                    <a:pt x="80" y="9"/>
                  </a:cubicBezTo>
                  <a:cubicBezTo>
                    <a:pt x="82" y="0"/>
                    <a:pt x="88" y="9"/>
                    <a:pt x="95" y="10"/>
                  </a:cubicBezTo>
                  <a:cubicBezTo>
                    <a:pt x="105" y="15"/>
                    <a:pt x="111" y="13"/>
                    <a:pt x="123" y="12"/>
                  </a:cubicBezTo>
                  <a:cubicBezTo>
                    <a:pt x="129" y="10"/>
                    <a:pt x="135" y="9"/>
                    <a:pt x="141" y="7"/>
                  </a:cubicBezTo>
                  <a:cubicBezTo>
                    <a:pt x="167" y="11"/>
                    <a:pt x="167" y="26"/>
                    <a:pt x="186" y="36"/>
                  </a:cubicBezTo>
                  <a:cubicBezTo>
                    <a:pt x="190" y="30"/>
                    <a:pt x="192" y="31"/>
                    <a:pt x="198" y="28"/>
                  </a:cubicBezTo>
                  <a:cubicBezTo>
                    <a:pt x="211" y="33"/>
                    <a:pt x="219" y="46"/>
                    <a:pt x="233" y="49"/>
                  </a:cubicBezTo>
                  <a:cubicBezTo>
                    <a:pt x="242" y="54"/>
                    <a:pt x="250" y="60"/>
                    <a:pt x="258" y="66"/>
                  </a:cubicBezTo>
                  <a:cubicBezTo>
                    <a:pt x="276" y="63"/>
                    <a:pt x="271" y="63"/>
                    <a:pt x="284" y="58"/>
                  </a:cubicBezTo>
                  <a:cubicBezTo>
                    <a:pt x="312" y="60"/>
                    <a:pt x="317" y="63"/>
                    <a:pt x="338" y="67"/>
                  </a:cubicBezTo>
                  <a:cubicBezTo>
                    <a:pt x="346" y="71"/>
                    <a:pt x="355" y="72"/>
                    <a:pt x="363" y="73"/>
                  </a:cubicBezTo>
                  <a:cubicBezTo>
                    <a:pt x="369" y="76"/>
                    <a:pt x="376" y="78"/>
                    <a:pt x="383" y="79"/>
                  </a:cubicBezTo>
                  <a:cubicBezTo>
                    <a:pt x="389" y="82"/>
                    <a:pt x="395" y="84"/>
                    <a:pt x="401" y="85"/>
                  </a:cubicBezTo>
                  <a:cubicBezTo>
                    <a:pt x="396" y="97"/>
                    <a:pt x="392" y="102"/>
                    <a:pt x="381" y="108"/>
                  </a:cubicBezTo>
                  <a:cubicBezTo>
                    <a:pt x="376" y="115"/>
                    <a:pt x="370" y="120"/>
                    <a:pt x="366" y="129"/>
                  </a:cubicBezTo>
                  <a:cubicBezTo>
                    <a:pt x="364" y="139"/>
                    <a:pt x="369" y="149"/>
                    <a:pt x="357" y="151"/>
                  </a:cubicBezTo>
                  <a:cubicBezTo>
                    <a:pt x="338" y="150"/>
                    <a:pt x="343" y="143"/>
                    <a:pt x="330" y="141"/>
                  </a:cubicBezTo>
                  <a:cubicBezTo>
                    <a:pt x="325" y="137"/>
                    <a:pt x="325" y="133"/>
                    <a:pt x="318" y="132"/>
                  </a:cubicBezTo>
                  <a:cubicBezTo>
                    <a:pt x="309" y="128"/>
                    <a:pt x="299" y="131"/>
                    <a:pt x="290" y="133"/>
                  </a:cubicBezTo>
                  <a:cubicBezTo>
                    <a:pt x="281" y="137"/>
                    <a:pt x="274" y="138"/>
                    <a:pt x="266" y="145"/>
                  </a:cubicBezTo>
                  <a:cubicBezTo>
                    <a:pt x="260" y="151"/>
                    <a:pt x="257" y="156"/>
                    <a:pt x="249" y="159"/>
                  </a:cubicBezTo>
                  <a:cubicBezTo>
                    <a:pt x="243" y="168"/>
                    <a:pt x="232" y="173"/>
                    <a:pt x="222" y="175"/>
                  </a:cubicBezTo>
                  <a:cubicBezTo>
                    <a:pt x="213" y="180"/>
                    <a:pt x="204" y="173"/>
                    <a:pt x="195" y="171"/>
                  </a:cubicBezTo>
                  <a:cubicBezTo>
                    <a:pt x="188" y="165"/>
                    <a:pt x="182" y="170"/>
                    <a:pt x="174" y="172"/>
                  </a:cubicBezTo>
                  <a:cubicBezTo>
                    <a:pt x="168" y="175"/>
                    <a:pt x="162" y="177"/>
                    <a:pt x="156" y="178"/>
                  </a:cubicBezTo>
                  <a:cubicBezTo>
                    <a:pt x="151" y="182"/>
                    <a:pt x="144" y="186"/>
                    <a:pt x="138" y="187"/>
                  </a:cubicBezTo>
                  <a:cubicBezTo>
                    <a:pt x="132" y="190"/>
                    <a:pt x="126" y="192"/>
                    <a:pt x="120" y="193"/>
                  </a:cubicBezTo>
                  <a:cubicBezTo>
                    <a:pt x="112" y="197"/>
                    <a:pt x="102" y="199"/>
                    <a:pt x="93" y="201"/>
                  </a:cubicBezTo>
                  <a:cubicBezTo>
                    <a:pt x="69" y="198"/>
                    <a:pt x="78" y="200"/>
                    <a:pt x="65" y="196"/>
                  </a:cubicBezTo>
                  <a:cubicBezTo>
                    <a:pt x="34" y="200"/>
                    <a:pt x="47" y="193"/>
                    <a:pt x="27" y="181"/>
                  </a:cubicBezTo>
                  <a:cubicBezTo>
                    <a:pt x="21" y="173"/>
                    <a:pt x="15" y="164"/>
                    <a:pt x="9" y="156"/>
                  </a:cubicBezTo>
                  <a:cubicBezTo>
                    <a:pt x="7" y="145"/>
                    <a:pt x="6" y="130"/>
                    <a:pt x="0" y="12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2" name="Freeform 79"/>
            <p:cNvSpPr>
              <a:spLocks/>
            </p:cNvSpPr>
            <p:nvPr/>
          </p:nvSpPr>
          <p:spPr bwMode="auto">
            <a:xfrm>
              <a:off x="4032" y="3405"/>
              <a:ext cx="128" cy="39"/>
            </a:xfrm>
            <a:custGeom>
              <a:avLst/>
              <a:gdLst>
                <a:gd name="T0" fmla="*/ 0 w 135"/>
                <a:gd name="T1" fmla="*/ 25 h 45"/>
                <a:gd name="T2" fmla="*/ 7 w 135"/>
                <a:gd name="T3" fmla="*/ 16 h 45"/>
                <a:gd name="T4" fmla="*/ 37 w 135"/>
                <a:gd name="T5" fmla="*/ 7 h 45"/>
                <a:gd name="T6" fmla="*/ 56 w 135"/>
                <a:gd name="T7" fmla="*/ 3 h 45"/>
                <a:gd name="T8" fmla="*/ 102 w 135"/>
                <a:gd name="T9" fmla="*/ 3 h 45"/>
                <a:gd name="T10" fmla="*/ 109 w 135"/>
                <a:gd name="T11" fmla="*/ 8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"/>
                <a:gd name="T19" fmla="*/ 0 h 45"/>
                <a:gd name="T20" fmla="*/ 135 w 135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" h="45">
                  <a:moveTo>
                    <a:pt x="0" y="45"/>
                  </a:moveTo>
                  <a:cubicBezTo>
                    <a:pt x="4" y="39"/>
                    <a:pt x="5" y="34"/>
                    <a:pt x="7" y="28"/>
                  </a:cubicBezTo>
                  <a:cubicBezTo>
                    <a:pt x="12" y="16"/>
                    <a:pt x="34" y="14"/>
                    <a:pt x="45" y="12"/>
                  </a:cubicBezTo>
                  <a:cubicBezTo>
                    <a:pt x="52" y="9"/>
                    <a:pt x="61" y="7"/>
                    <a:pt x="69" y="6"/>
                  </a:cubicBezTo>
                  <a:cubicBezTo>
                    <a:pt x="88" y="0"/>
                    <a:pt x="108" y="4"/>
                    <a:pt x="127" y="7"/>
                  </a:cubicBezTo>
                  <a:cubicBezTo>
                    <a:pt x="133" y="13"/>
                    <a:pt x="130" y="11"/>
                    <a:pt x="135" y="13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3" name="Freeform 80"/>
            <p:cNvSpPr>
              <a:spLocks/>
            </p:cNvSpPr>
            <p:nvPr/>
          </p:nvSpPr>
          <p:spPr bwMode="auto">
            <a:xfrm>
              <a:off x="3855" y="3167"/>
              <a:ext cx="125" cy="214"/>
            </a:xfrm>
            <a:custGeom>
              <a:avLst/>
              <a:gdLst>
                <a:gd name="T0" fmla="*/ 0 w 132"/>
                <a:gd name="T1" fmla="*/ 145 h 244"/>
                <a:gd name="T2" fmla="*/ 8 w 132"/>
                <a:gd name="T3" fmla="*/ 118 h 244"/>
                <a:gd name="T4" fmla="*/ 99 w 132"/>
                <a:gd name="T5" fmla="*/ 85 h 244"/>
                <a:gd name="T6" fmla="*/ 90 w 132"/>
                <a:gd name="T7" fmla="*/ 66 h 244"/>
                <a:gd name="T8" fmla="*/ 87 w 132"/>
                <a:gd name="T9" fmla="*/ 60 h 244"/>
                <a:gd name="T10" fmla="*/ 87 w 132"/>
                <a:gd name="T11" fmla="*/ 50 h 244"/>
                <a:gd name="T12" fmla="*/ 71 w 132"/>
                <a:gd name="T13" fmla="*/ 31 h 244"/>
                <a:gd name="T14" fmla="*/ 71 w 132"/>
                <a:gd name="T15" fmla="*/ 0 h 244"/>
                <a:gd name="T16" fmla="*/ 58 w 132"/>
                <a:gd name="T17" fmla="*/ 4 h 244"/>
                <a:gd name="T18" fmla="*/ 48 w 132"/>
                <a:gd name="T19" fmla="*/ 8 h 2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2"/>
                <a:gd name="T31" fmla="*/ 0 h 244"/>
                <a:gd name="T32" fmla="*/ 132 w 132"/>
                <a:gd name="T33" fmla="*/ 244 h 2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2" h="244">
                  <a:moveTo>
                    <a:pt x="0" y="244"/>
                  </a:moveTo>
                  <a:cubicBezTo>
                    <a:pt x="4" y="230"/>
                    <a:pt x="3" y="214"/>
                    <a:pt x="8" y="200"/>
                  </a:cubicBezTo>
                  <a:cubicBezTo>
                    <a:pt x="26" y="153"/>
                    <a:pt x="81" y="149"/>
                    <a:pt x="124" y="144"/>
                  </a:cubicBezTo>
                  <a:cubicBezTo>
                    <a:pt x="130" y="126"/>
                    <a:pt x="127" y="122"/>
                    <a:pt x="112" y="112"/>
                  </a:cubicBezTo>
                  <a:cubicBezTo>
                    <a:pt x="111" y="108"/>
                    <a:pt x="107" y="104"/>
                    <a:pt x="108" y="100"/>
                  </a:cubicBezTo>
                  <a:cubicBezTo>
                    <a:pt x="114" y="82"/>
                    <a:pt x="132" y="92"/>
                    <a:pt x="108" y="84"/>
                  </a:cubicBezTo>
                  <a:cubicBezTo>
                    <a:pt x="98" y="55"/>
                    <a:pt x="107" y="65"/>
                    <a:pt x="88" y="52"/>
                  </a:cubicBezTo>
                  <a:cubicBezTo>
                    <a:pt x="93" y="27"/>
                    <a:pt x="98" y="24"/>
                    <a:pt x="88" y="0"/>
                  </a:cubicBezTo>
                  <a:cubicBezTo>
                    <a:pt x="83" y="1"/>
                    <a:pt x="77" y="2"/>
                    <a:pt x="72" y="4"/>
                  </a:cubicBezTo>
                  <a:cubicBezTo>
                    <a:pt x="68" y="6"/>
                    <a:pt x="60" y="12"/>
                    <a:pt x="60" y="12"/>
                  </a:cubicBezTo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4" name="Freeform 81"/>
            <p:cNvSpPr>
              <a:spLocks/>
            </p:cNvSpPr>
            <p:nvPr/>
          </p:nvSpPr>
          <p:spPr bwMode="auto">
            <a:xfrm>
              <a:off x="3964" y="3293"/>
              <a:ext cx="48" cy="92"/>
            </a:xfrm>
            <a:custGeom>
              <a:avLst/>
              <a:gdLst>
                <a:gd name="T0" fmla="*/ 20 w 50"/>
                <a:gd name="T1" fmla="*/ 64 h 104"/>
                <a:gd name="T2" fmla="*/ 12 w 50"/>
                <a:gd name="T3" fmla="*/ 17 h 104"/>
                <a:gd name="T4" fmla="*/ 0 w 50"/>
                <a:gd name="T5" fmla="*/ 0 h 104"/>
                <a:gd name="T6" fmla="*/ 0 60000 65536"/>
                <a:gd name="T7" fmla="*/ 0 60000 65536"/>
                <a:gd name="T8" fmla="*/ 0 60000 65536"/>
                <a:gd name="T9" fmla="*/ 0 w 50"/>
                <a:gd name="T10" fmla="*/ 0 h 104"/>
                <a:gd name="T11" fmla="*/ 50 w 50"/>
                <a:gd name="T12" fmla="*/ 104 h 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04">
                  <a:moveTo>
                    <a:pt x="24" y="104"/>
                  </a:moveTo>
                  <a:cubicBezTo>
                    <a:pt x="50" y="78"/>
                    <a:pt x="34" y="56"/>
                    <a:pt x="16" y="28"/>
                  </a:cubicBezTo>
                  <a:cubicBezTo>
                    <a:pt x="11" y="20"/>
                    <a:pt x="0" y="10"/>
                    <a:pt x="0" y="0"/>
                  </a:cubicBezTo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5" name="Freeform 82"/>
            <p:cNvSpPr>
              <a:spLocks/>
            </p:cNvSpPr>
            <p:nvPr/>
          </p:nvSpPr>
          <p:spPr bwMode="auto">
            <a:xfrm>
              <a:off x="3999" y="3353"/>
              <a:ext cx="80" cy="63"/>
            </a:xfrm>
            <a:custGeom>
              <a:avLst/>
              <a:gdLst>
                <a:gd name="T0" fmla="*/ 0 w 84"/>
                <a:gd name="T1" fmla="*/ 11 h 72"/>
                <a:gd name="T2" fmla="*/ 32 w 84"/>
                <a:gd name="T3" fmla="*/ 0 h 72"/>
                <a:gd name="T4" fmla="*/ 56 w 84"/>
                <a:gd name="T5" fmla="*/ 28 h 72"/>
                <a:gd name="T6" fmla="*/ 69 w 84"/>
                <a:gd name="T7" fmla="*/ 4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72"/>
                <a:gd name="T14" fmla="*/ 84 w 84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72">
                  <a:moveTo>
                    <a:pt x="0" y="20"/>
                  </a:moveTo>
                  <a:cubicBezTo>
                    <a:pt x="13" y="7"/>
                    <a:pt x="23" y="6"/>
                    <a:pt x="40" y="0"/>
                  </a:cubicBezTo>
                  <a:cubicBezTo>
                    <a:pt x="51" y="17"/>
                    <a:pt x="59" y="31"/>
                    <a:pt x="68" y="48"/>
                  </a:cubicBezTo>
                  <a:cubicBezTo>
                    <a:pt x="73" y="56"/>
                    <a:pt x="84" y="72"/>
                    <a:pt x="84" y="72"/>
                  </a:cubicBezTo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6" name="Oval 83"/>
            <p:cNvSpPr>
              <a:spLocks noChangeArrowheads="1"/>
            </p:cNvSpPr>
            <p:nvPr/>
          </p:nvSpPr>
          <p:spPr bwMode="auto">
            <a:xfrm>
              <a:off x="2554" y="2593"/>
              <a:ext cx="85" cy="4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88" name="CasellaDiTesto 87"/>
          <p:cNvSpPr txBox="1"/>
          <p:nvPr/>
        </p:nvSpPr>
        <p:spPr>
          <a:xfrm>
            <a:off x="9647128" y="4149142"/>
            <a:ext cx="1102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Austria: 2</a:t>
            </a:r>
            <a:endParaRPr lang="it-IT" b="1" dirty="0"/>
          </a:p>
        </p:txBody>
      </p:sp>
      <p:sp>
        <p:nvSpPr>
          <p:cNvPr id="89" name="CasellaDiTesto 88"/>
          <p:cNvSpPr txBox="1"/>
          <p:nvPr/>
        </p:nvSpPr>
        <p:spPr>
          <a:xfrm>
            <a:off x="6848138" y="3388476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Belgio: 3</a:t>
            </a:r>
            <a:endParaRPr lang="it-IT" b="1" dirty="0"/>
          </a:p>
        </p:txBody>
      </p:sp>
      <p:sp>
        <p:nvSpPr>
          <p:cNvPr id="90" name="CasellaDiTesto 89"/>
          <p:cNvSpPr txBox="1"/>
          <p:nvPr/>
        </p:nvSpPr>
        <p:spPr>
          <a:xfrm>
            <a:off x="6801417" y="3894652"/>
            <a:ext cx="110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Francia: 2</a:t>
            </a:r>
            <a:endParaRPr lang="it-IT" b="1" dirty="0"/>
          </a:p>
        </p:txBody>
      </p:sp>
      <p:sp>
        <p:nvSpPr>
          <p:cNvPr id="91" name="CasellaDiTesto 90"/>
          <p:cNvSpPr txBox="1"/>
          <p:nvPr/>
        </p:nvSpPr>
        <p:spPr>
          <a:xfrm>
            <a:off x="9406765" y="3540950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Germania: 1</a:t>
            </a:r>
            <a:endParaRPr lang="it-IT" b="1" dirty="0"/>
          </a:p>
        </p:txBody>
      </p:sp>
      <p:sp>
        <p:nvSpPr>
          <p:cNvPr id="92" name="CasellaDiTesto 91"/>
          <p:cNvSpPr txBox="1"/>
          <p:nvPr/>
        </p:nvSpPr>
        <p:spPr>
          <a:xfrm>
            <a:off x="10167101" y="5133603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Grecia: </a:t>
            </a:r>
            <a:r>
              <a:rPr lang="it-IT" b="1" dirty="0"/>
              <a:t>2</a:t>
            </a:r>
          </a:p>
        </p:txBody>
      </p:sp>
      <p:sp>
        <p:nvSpPr>
          <p:cNvPr id="93" name="CasellaDiTesto 92"/>
          <p:cNvSpPr txBox="1"/>
          <p:nvPr/>
        </p:nvSpPr>
        <p:spPr>
          <a:xfrm>
            <a:off x="8367879" y="5610275"/>
            <a:ext cx="89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Italia: </a:t>
            </a:r>
            <a:r>
              <a:rPr lang="it-IT" b="1" dirty="0"/>
              <a:t>3</a:t>
            </a:r>
          </a:p>
        </p:txBody>
      </p:sp>
      <p:sp>
        <p:nvSpPr>
          <p:cNvPr id="94" name="CasellaDiTesto 93"/>
          <p:cNvSpPr txBox="1"/>
          <p:nvPr/>
        </p:nvSpPr>
        <p:spPr>
          <a:xfrm>
            <a:off x="5609292" y="4706474"/>
            <a:ext cx="1399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Portogallo: 1</a:t>
            </a:r>
            <a:endParaRPr lang="it-IT" b="1" dirty="0"/>
          </a:p>
        </p:txBody>
      </p:sp>
      <p:sp>
        <p:nvSpPr>
          <p:cNvPr id="95" name="CasellaDiTesto 94"/>
          <p:cNvSpPr txBox="1"/>
          <p:nvPr/>
        </p:nvSpPr>
        <p:spPr>
          <a:xfrm>
            <a:off x="7543403" y="4640187"/>
            <a:ext cx="1174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Svizzera: </a:t>
            </a:r>
            <a:r>
              <a:rPr lang="it-IT" b="1" dirty="0"/>
              <a:t>2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6661044" y="5234431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Spagna: 2</a:t>
            </a:r>
            <a:endParaRPr lang="it-IT" b="1" dirty="0"/>
          </a:p>
        </p:txBody>
      </p:sp>
      <p:sp>
        <p:nvSpPr>
          <p:cNvPr id="97" name="CasellaDiTesto 96"/>
          <p:cNvSpPr txBox="1"/>
          <p:nvPr/>
        </p:nvSpPr>
        <p:spPr>
          <a:xfrm>
            <a:off x="9455818" y="5919831"/>
            <a:ext cx="2262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Austria e Germania: 1</a:t>
            </a:r>
            <a:endParaRPr lang="it-IT" b="1" dirty="0"/>
          </a:p>
        </p:txBody>
      </p:sp>
      <p:sp>
        <p:nvSpPr>
          <p:cNvPr id="98" name="CasellaDiTesto 97"/>
          <p:cNvSpPr txBox="1"/>
          <p:nvPr/>
        </p:nvSpPr>
        <p:spPr>
          <a:xfrm>
            <a:off x="9455818" y="6316008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Italia, Spagna, Austria : 1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2726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1518" cy="1374281"/>
          </a:xfrm>
          <a:prstGeom prst="rect">
            <a:avLst/>
          </a:prstGeom>
        </p:spPr>
      </p:pic>
      <p:pic>
        <p:nvPicPr>
          <p:cNvPr id="5" name="Εικόνα 7" descr="EU flag-Erasmus+_vect_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72" y="199122"/>
            <a:ext cx="2428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:\Users\n.basili\Downloads\Time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01" y="65771"/>
            <a:ext cx="28289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2875006" y="116994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dirty="0"/>
              <a:t>Registro pubblico dei mediatori interculturali di </a:t>
            </a:r>
            <a:r>
              <a:rPr lang="it-IT" sz="2000" b="1" dirty="0" smtClean="0"/>
              <a:t>Roma Capitale</a:t>
            </a:r>
            <a:endParaRPr lang="it-IT" sz="2000" b="1" dirty="0"/>
          </a:p>
        </p:txBody>
      </p:sp>
      <p:sp>
        <p:nvSpPr>
          <p:cNvPr id="8" name="Rettangolo 7"/>
          <p:cNvSpPr/>
          <p:nvPr/>
        </p:nvSpPr>
        <p:spPr>
          <a:xfrm>
            <a:off x="146975" y="1903843"/>
            <a:ext cx="2866768" cy="48603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Area geografica: Italia, Roma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301414" y="1903843"/>
            <a:ext cx="5557728" cy="48603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Soggetto gestore: Comune di Roma, Programma integra 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9047959" y="1903843"/>
            <a:ext cx="2866768" cy="48603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Anno di avvio: 2006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239622" y="2815417"/>
            <a:ext cx="8789773" cy="26776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Obiettivi: 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1. Monitorare la presenza dei mediatori </a:t>
            </a:r>
          </a:p>
          <a:p>
            <a:pPr algn="ctr"/>
            <a:r>
              <a:rPr lang="it-IT" sz="2400" dirty="0" smtClean="0"/>
              <a:t>2. Verificare le loro competenze, conoscenze</a:t>
            </a:r>
          </a:p>
          <a:p>
            <a:pPr algn="ctr"/>
            <a:r>
              <a:rPr lang="it-IT" sz="2400" dirty="0" smtClean="0"/>
              <a:t>3. Individuare gli attori della formazione</a:t>
            </a:r>
          </a:p>
          <a:p>
            <a:pPr algn="ctr"/>
            <a:r>
              <a:rPr lang="it-IT" sz="2400" dirty="0"/>
              <a:t>4</a:t>
            </a:r>
            <a:r>
              <a:rPr lang="it-IT" sz="2400" dirty="0" smtClean="0"/>
              <a:t>. Proporre corsi di aggiornamento </a:t>
            </a:r>
          </a:p>
          <a:p>
            <a:pPr algn="ctr"/>
            <a:r>
              <a:rPr lang="it-IT" sz="2400" dirty="0" smtClean="0"/>
              <a:t>5. Conoscere luoghi e enti in cui operano i mediatori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01323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1518" cy="1374281"/>
          </a:xfrm>
          <a:prstGeom prst="rect">
            <a:avLst/>
          </a:prstGeom>
        </p:spPr>
      </p:pic>
      <p:pic>
        <p:nvPicPr>
          <p:cNvPr id="5" name="Εικόνα 7" descr="EU flag-Erasmus+_vect_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72" y="199122"/>
            <a:ext cx="2428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:\Users\n.basili\Downloads\Time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01" y="65771"/>
            <a:ext cx="28289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807308" y="3278659"/>
            <a:ext cx="237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r>
              <a:rPr lang="it-IT" dirty="0"/>
              <a:t> </a:t>
            </a:r>
          </a:p>
          <a:p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18861" y="4829707"/>
            <a:ext cx="4594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r>
              <a:rPr lang="it-IT" dirty="0" smtClean="0"/>
              <a:t>Commissione per la valutazione dell’iscrizione 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734962" y="10511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/>
              <a:t>Registro pubblico dei mediatori interculturali di Roma Capitale </a:t>
            </a:r>
            <a:r>
              <a:rPr lang="it-IT" b="1" dirty="0" smtClean="0"/>
              <a:t>Roma, Italia </a:t>
            </a:r>
            <a:endParaRPr lang="it-IT" b="1" dirty="0"/>
          </a:p>
        </p:txBody>
      </p:sp>
      <p:sp>
        <p:nvSpPr>
          <p:cNvPr id="3" name="Freccia a destra 2"/>
          <p:cNvSpPr/>
          <p:nvPr/>
        </p:nvSpPr>
        <p:spPr>
          <a:xfrm>
            <a:off x="5004959" y="5095324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341353" y="4771146"/>
            <a:ext cx="57282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E’ presieduta dal Direttore del Dipartimento o suo delegato</a:t>
            </a:r>
          </a:p>
          <a:p>
            <a:r>
              <a:rPr lang="it-IT" dirty="0" smtClean="0"/>
              <a:t>1 operatore sociale professionista</a:t>
            </a:r>
          </a:p>
          <a:p>
            <a:r>
              <a:rPr lang="it-IT" dirty="0" smtClean="0"/>
              <a:t>1 funzionario comunicazione e URP</a:t>
            </a:r>
          </a:p>
          <a:p>
            <a:r>
              <a:rPr lang="it-IT" dirty="0" smtClean="0"/>
              <a:t>1 funzionario amministrativo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2740" y="1722809"/>
            <a:ext cx="11868110" cy="26161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Requisiti di accesso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/>
              <a:t>cittadinanza straniera e/o italiana acquisita da parte di cittadini di Stati </a:t>
            </a:r>
            <a:r>
              <a:rPr lang="it-IT" dirty="0" smtClean="0"/>
              <a:t>esteri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/>
              <a:t>possesso </a:t>
            </a:r>
            <a:r>
              <a:rPr lang="it-IT" dirty="0"/>
              <a:t>di un regolare titolo di </a:t>
            </a:r>
            <a:r>
              <a:rPr lang="it-IT" dirty="0" smtClean="0"/>
              <a:t>soggiorno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/>
              <a:t>residenza </a:t>
            </a:r>
            <a:r>
              <a:rPr lang="it-IT" dirty="0"/>
              <a:t>o domicilio nella Regione </a:t>
            </a:r>
            <a:r>
              <a:rPr lang="it-IT" dirty="0" smtClean="0"/>
              <a:t>Lazio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/>
              <a:t>padronanza</a:t>
            </a:r>
            <a:r>
              <a:rPr lang="it-IT" dirty="0"/>
              <a:t>, per esperienza diretta, di una lingua e di una cultura madre diverse da </a:t>
            </a:r>
            <a:r>
              <a:rPr lang="it-IT" dirty="0" smtClean="0"/>
              <a:t>quella italiana</a:t>
            </a:r>
            <a:r>
              <a:rPr lang="it-IT" dirty="0"/>
              <a:t>, </a:t>
            </a:r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/>
              <a:t>conoscenza </a:t>
            </a:r>
            <a:r>
              <a:rPr lang="it-IT" dirty="0"/>
              <a:t>certificata e padronanza della lingua </a:t>
            </a:r>
            <a:r>
              <a:rPr lang="it-IT" dirty="0" smtClean="0"/>
              <a:t>italiana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/>
              <a:t>attestazione </a:t>
            </a:r>
            <a:r>
              <a:rPr lang="it-IT" dirty="0"/>
              <a:t>del conseguito riconoscimento della qualifica di "mediatore interculturale" </a:t>
            </a:r>
            <a:r>
              <a:rPr lang="it-IT" dirty="0" smtClean="0"/>
              <a:t>a seguito </a:t>
            </a:r>
            <a:r>
              <a:rPr lang="it-IT" dirty="0"/>
              <a:t>della partecipazione a regolari corsi di formazione regionale o del conseguimento </a:t>
            </a:r>
            <a:r>
              <a:rPr lang="it-IT" dirty="0" smtClean="0"/>
              <a:t>di titolo </a:t>
            </a:r>
            <a:r>
              <a:rPr lang="it-IT" dirty="0"/>
              <a:t>di studio universitario o post universitario, o </a:t>
            </a:r>
            <a:r>
              <a:rPr lang="it-IT" dirty="0" smtClean="0"/>
              <a:t>equipollente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4712876" y="4317396"/>
            <a:ext cx="1728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/>
              <a:t>Come opera</a:t>
            </a:r>
          </a:p>
        </p:txBody>
      </p:sp>
    </p:spTree>
    <p:extLst>
      <p:ext uri="{BB962C8B-B14F-4D97-AF65-F5344CB8AC3E}">
        <p14:creationId xmlns:p14="http://schemas.microsoft.com/office/powerpoint/2010/main" val="579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1518" cy="1374281"/>
          </a:xfrm>
          <a:prstGeom prst="rect">
            <a:avLst/>
          </a:prstGeom>
        </p:spPr>
      </p:pic>
      <p:pic>
        <p:nvPicPr>
          <p:cNvPr id="5" name="Εικόνα 7" descr="EU flag-Erasmus+_vect_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72" y="199122"/>
            <a:ext cx="2428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:\Users\n.basili\Downloads\Time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01" y="65771"/>
            <a:ext cx="28289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807308" y="3278659"/>
            <a:ext cx="237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r>
              <a:rPr lang="it-IT" dirty="0"/>
              <a:t> </a:t>
            </a:r>
          </a:p>
          <a:p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807308" y="1835064"/>
            <a:ext cx="10757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Richieste </a:t>
            </a:r>
            <a:r>
              <a:rPr lang="it-IT" dirty="0"/>
              <a:t>d’iscrizione al Registro: </a:t>
            </a:r>
            <a:r>
              <a:rPr lang="it-IT" b="1" dirty="0"/>
              <a:t>750</a:t>
            </a:r>
            <a:r>
              <a:rPr lang="it-IT" dirty="0"/>
              <a:t> </a:t>
            </a:r>
            <a:endParaRPr lang="it-IT" dirty="0" smtClean="0"/>
          </a:p>
          <a:p>
            <a:pPr algn="ctr"/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Numero </a:t>
            </a:r>
            <a:r>
              <a:rPr lang="it-IT" dirty="0"/>
              <a:t>iscritti: </a:t>
            </a:r>
            <a:r>
              <a:rPr lang="it-IT" b="1" dirty="0" smtClean="0"/>
              <a:t>520</a:t>
            </a:r>
          </a:p>
          <a:p>
            <a:pPr algn="ctr"/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Numero </a:t>
            </a:r>
            <a:r>
              <a:rPr lang="it-IT" dirty="0"/>
              <a:t>non iscrivibili: </a:t>
            </a:r>
            <a:r>
              <a:rPr lang="it-IT" b="1" dirty="0" smtClean="0"/>
              <a:t>217</a:t>
            </a:r>
          </a:p>
          <a:p>
            <a:pPr algn="ctr"/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Donne</a:t>
            </a:r>
            <a:r>
              <a:rPr lang="it-IT" dirty="0"/>
              <a:t>: </a:t>
            </a:r>
            <a:r>
              <a:rPr lang="it-IT" b="1" dirty="0"/>
              <a:t>601</a:t>
            </a:r>
            <a:r>
              <a:rPr lang="it-IT" dirty="0"/>
              <a:t> pari al 80</a:t>
            </a:r>
            <a:r>
              <a:rPr lang="it-IT" dirty="0" smtClean="0"/>
              <a:t>%</a:t>
            </a:r>
          </a:p>
          <a:p>
            <a:pPr algn="ctr"/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L’età </a:t>
            </a:r>
            <a:r>
              <a:rPr lang="it-IT" dirty="0"/>
              <a:t>media dei richiedenti è di circa </a:t>
            </a:r>
            <a:r>
              <a:rPr lang="it-IT" b="1" dirty="0"/>
              <a:t>42 anni </a:t>
            </a:r>
            <a:r>
              <a:rPr lang="it-IT" dirty="0"/>
              <a:t>e il periodo medio di soggiorno in Italia è di </a:t>
            </a:r>
            <a:r>
              <a:rPr lang="it-IT" b="1" dirty="0"/>
              <a:t>14 </a:t>
            </a:r>
            <a:r>
              <a:rPr lang="it-IT" b="1" dirty="0" smtClean="0"/>
              <a:t>anni</a:t>
            </a:r>
            <a:endParaRPr lang="it-IT" dirty="0" smtClean="0"/>
          </a:p>
          <a:p>
            <a:pPr algn="ctr"/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Per </a:t>
            </a:r>
            <a:r>
              <a:rPr lang="it-IT" dirty="0"/>
              <a:t>quanto riguarda i titoli di studio troviamo </a:t>
            </a:r>
            <a:r>
              <a:rPr lang="it-IT" b="1" dirty="0"/>
              <a:t>409</a:t>
            </a:r>
            <a:r>
              <a:rPr lang="it-IT" dirty="0"/>
              <a:t> laureati e </a:t>
            </a:r>
            <a:r>
              <a:rPr lang="it-IT" b="1" dirty="0"/>
              <a:t>317</a:t>
            </a:r>
            <a:r>
              <a:rPr lang="it-IT" dirty="0"/>
              <a:t> </a:t>
            </a:r>
            <a:r>
              <a:rPr lang="it-IT" dirty="0" smtClean="0"/>
              <a:t>diplomati</a:t>
            </a:r>
          </a:p>
          <a:p>
            <a:pPr algn="ctr"/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Le </a:t>
            </a:r>
            <a:r>
              <a:rPr lang="it-IT" dirty="0"/>
              <a:t>nazionalità maggiormente rappresentate </a:t>
            </a:r>
            <a:r>
              <a:rPr lang="it-IT" dirty="0" smtClean="0"/>
              <a:t>sono:</a:t>
            </a:r>
          </a:p>
          <a:p>
            <a:pPr algn="ctr"/>
            <a:r>
              <a:rPr lang="it-IT" dirty="0" smtClean="0"/>
              <a:t>Romania</a:t>
            </a:r>
            <a:r>
              <a:rPr lang="it-IT" dirty="0"/>
              <a:t>, </a:t>
            </a:r>
            <a:r>
              <a:rPr lang="it-IT" dirty="0" smtClean="0"/>
              <a:t>Perù</a:t>
            </a:r>
            <a:r>
              <a:rPr lang="it-IT" dirty="0"/>
              <a:t>, </a:t>
            </a:r>
            <a:r>
              <a:rPr lang="it-IT" dirty="0" smtClean="0"/>
              <a:t>Polonia</a:t>
            </a:r>
            <a:r>
              <a:rPr lang="it-IT" dirty="0"/>
              <a:t>, </a:t>
            </a:r>
            <a:r>
              <a:rPr lang="it-IT" dirty="0" smtClean="0"/>
              <a:t>Albania</a:t>
            </a:r>
            <a:r>
              <a:rPr lang="it-IT" dirty="0"/>
              <a:t>, </a:t>
            </a:r>
            <a:r>
              <a:rPr lang="it-IT" dirty="0" smtClean="0"/>
              <a:t>Ucraina</a:t>
            </a:r>
            <a:r>
              <a:rPr lang="it-IT" dirty="0"/>
              <a:t>, </a:t>
            </a:r>
            <a:r>
              <a:rPr lang="it-IT" dirty="0" smtClean="0"/>
              <a:t>Marocco</a:t>
            </a:r>
            <a:r>
              <a:rPr lang="it-IT" dirty="0"/>
              <a:t>, </a:t>
            </a:r>
            <a:r>
              <a:rPr lang="it-IT" dirty="0" smtClean="0"/>
              <a:t>Moldavia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941518" y="1143448"/>
            <a:ext cx="8086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 dati del Registro pubblico: aggiornamento al 10 ottobre 2014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32281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1518" cy="1374281"/>
          </a:xfrm>
          <a:prstGeom prst="rect">
            <a:avLst/>
          </a:prstGeom>
        </p:spPr>
      </p:pic>
      <p:pic>
        <p:nvPicPr>
          <p:cNvPr id="5" name="Εικόνα 7" descr="EU flag-Erasmus+_vect_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72" y="199122"/>
            <a:ext cx="2428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:\Users\n.basili\Downloads\Time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01" y="65771"/>
            <a:ext cx="2828925" cy="942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622863"/>
              </p:ext>
            </p:extLst>
          </p:nvPr>
        </p:nvGraphicFramePr>
        <p:xfrm>
          <a:off x="656823" y="1531177"/>
          <a:ext cx="10354614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315442" y="1039129"/>
            <a:ext cx="9608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Tipologia di corsi frequentati dai mediatori che hanno richiesto l’iscrizione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0151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1518" cy="1374281"/>
          </a:xfrm>
          <a:prstGeom prst="rect">
            <a:avLst/>
          </a:prstGeom>
        </p:spPr>
      </p:pic>
      <p:pic>
        <p:nvPicPr>
          <p:cNvPr id="5" name="Εικόνα 7" descr="EU flag-Erasmus+_vect_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72" y="199122"/>
            <a:ext cx="2428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:\Users\n.basili\Downloads\Time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01" y="65771"/>
            <a:ext cx="28289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389150" y="2924366"/>
            <a:ext cx="2778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Principali enti formatori </a:t>
            </a:r>
            <a:endParaRPr lang="it-IT" sz="2000" b="1" dirty="0"/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598600"/>
              </p:ext>
            </p:extLst>
          </p:nvPr>
        </p:nvGraphicFramePr>
        <p:xfrm>
          <a:off x="3758385" y="1008746"/>
          <a:ext cx="7255604" cy="535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698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1518" cy="1374281"/>
          </a:xfrm>
          <a:prstGeom prst="rect">
            <a:avLst/>
          </a:prstGeom>
        </p:spPr>
      </p:pic>
      <p:pic>
        <p:nvPicPr>
          <p:cNvPr id="5" name="Εικόνα 7" descr="EU flag-Erasmus+_vect_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72" y="199122"/>
            <a:ext cx="2428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:\Users\n.basili\Downloads\Time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01" y="65771"/>
            <a:ext cx="28289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4560902" y="1351411"/>
            <a:ext cx="1586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Chi lavora?</a:t>
            </a:r>
            <a:endParaRPr lang="it-IT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94299" y="2405750"/>
            <a:ext cx="98580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D</a:t>
            </a:r>
            <a:r>
              <a:rPr lang="it-IT" dirty="0" smtClean="0"/>
              <a:t>ei </a:t>
            </a:r>
            <a:r>
              <a:rPr lang="it-IT" b="1" dirty="0"/>
              <a:t>520 </a:t>
            </a:r>
            <a:r>
              <a:rPr lang="it-IT" dirty="0"/>
              <a:t>mediatori che hanno seguito un corso regionale o universitario, una laurea o master postlaurea</a:t>
            </a:r>
          </a:p>
          <a:p>
            <a:pPr algn="ctr"/>
            <a:r>
              <a:rPr lang="it-IT" dirty="0"/>
              <a:t>per mediatori interculturali e sono iscritti</a:t>
            </a:r>
            <a:r>
              <a:rPr lang="it-IT" dirty="0" smtClean="0"/>
              <a:t>:</a:t>
            </a:r>
          </a:p>
          <a:p>
            <a:pPr algn="ctr"/>
            <a:endParaRPr lang="it-IT" dirty="0"/>
          </a:p>
          <a:p>
            <a:pPr algn="ctr"/>
            <a:r>
              <a:rPr lang="it-IT" b="1" dirty="0" smtClean="0"/>
              <a:t>158 </a:t>
            </a:r>
            <a:r>
              <a:rPr lang="it-IT" dirty="0"/>
              <a:t>di loro attualmente lavorano come </a:t>
            </a:r>
            <a:r>
              <a:rPr lang="it-IT" dirty="0" smtClean="0"/>
              <a:t>mediatori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b="1" dirty="0" smtClean="0"/>
              <a:t>362 </a:t>
            </a:r>
            <a:r>
              <a:rPr lang="it-IT" dirty="0"/>
              <a:t>di loro non lavora come </a:t>
            </a:r>
            <a:r>
              <a:rPr lang="it-IT" dirty="0" smtClean="0"/>
              <a:t>mediatore</a:t>
            </a:r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>
            <a:off x="1705232" y="3179096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1705232" y="4023474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40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1518" cy="1374281"/>
          </a:xfrm>
          <a:prstGeom prst="rect">
            <a:avLst/>
          </a:prstGeom>
        </p:spPr>
      </p:pic>
      <p:pic>
        <p:nvPicPr>
          <p:cNvPr id="5" name="Εικόνα 7" descr="EU flag-Erasmus+_vect_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72" y="199122"/>
            <a:ext cx="2428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:\Users\n.basili\Downloads\Time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01" y="65771"/>
            <a:ext cx="28289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3315760" y="1196553"/>
            <a:ext cx="481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Datori di lavoro dei mediatori iscritti</a:t>
            </a:r>
            <a:endParaRPr lang="it-IT" sz="2400" b="1" dirty="0"/>
          </a:p>
        </p:txBody>
      </p:sp>
      <p:sp>
        <p:nvSpPr>
          <p:cNvPr id="3" name="Rettangolo 2"/>
          <p:cNvSpPr/>
          <p:nvPr/>
        </p:nvSpPr>
        <p:spPr>
          <a:xfrm>
            <a:off x="650852" y="1942156"/>
            <a:ext cx="53298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</a:rPr>
              <a:t>SANT’EGIDIO</a:t>
            </a:r>
          </a:p>
          <a:p>
            <a:r>
              <a:rPr lang="it-IT" b="1" dirty="0" smtClean="0">
                <a:latin typeface="Arial" panose="020B0604020202020204" pitchFamily="34" charset="0"/>
              </a:rPr>
              <a:t>CIES</a:t>
            </a:r>
          </a:p>
          <a:p>
            <a:r>
              <a:rPr lang="it-IT" b="1" dirty="0" smtClean="0">
                <a:latin typeface="Arial" panose="020B0604020202020204" pitchFamily="34" charset="0"/>
              </a:rPr>
              <a:t>IFO-SAN GALLICANO</a:t>
            </a:r>
          </a:p>
          <a:p>
            <a:r>
              <a:rPr lang="it-IT" dirty="0" smtClean="0">
                <a:latin typeface="Arial" panose="020B0604020202020204" pitchFamily="34" charset="0"/>
              </a:rPr>
              <a:t>METROPOLI</a:t>
            </a:r>
          </a:p>
          <a:p>
            <a:r>
              <a:rPr lang="it-IT" dirty="0" smtClean="0">
                <a:latin typeface="Arial" panose="020B0604020202020204" pitchFamily="34" charset="0"/>
              </a:rPr>
              <a:t>HELP</a:t>
            </a:r>
          </a:p>
          <a:p>
            <a:r>
              <a:rPr lang="it-IT" dirty="0" smtClean="0">
                <a:latin typeface="Arial" panose="020B0604020202020204" pitchFamily="34" charset="0"/>
              </a:rPr>
              <a:t>VIRTUS </a:t>
            </a:r>
            <a:r>
              <a:rPr lang="it-IT" dirty="0">
                <a:latin typeface="Arial" panose="020B0604020202020204" pitchFamily="34" charset="0"/>
              </a:rPr>
              <a:t>PONTE </a:t>
            </a:r>
            <a:r>
              <a:rPr lang="it-IT" dirty="0" smtClean="0">
                <a:latin typeface="Arial" panose="020B0604020202020204" pitchFamily="34" charset="0"/>
              </a:rPr>
              <a:t>MAMMOLO</a:t>
            </a:r>
            <a:endParaRPr lang="it-IT" dirty="0">
              <a:latin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</a:rPr>
              <a:t>CARITAS</a:t>
            </a:r>
          </a:p>
          <a:p>
            <a:r>
              <a:rPr lang="it-IT" dirty="0" smtClean="0">
                <a:latin typeface="Arial" panose="020B0604020202020204" pitchFamily="34" charset="0"/>
              </a:rPr>
              <a:t>ASTALLI</a:t>
            </a:r>
          </a:p>
          <a:p>
            <a:r>
              <a:rPr lang="it-IT" dirty="0" smtClean="0">
                <a:latin typeface="Arial" panose="020B0604020202020204" pitchFamily="34" charset="0"/>
              </a:rPr>
              <a:t>SCUOLE </a:t>
            </a:r>
            <a:r>
              <a:rPr lang="it-IT" dirty="0">
                <a:latin typeface="Arial" panose="020B0604020202020204" pitchFamily="34" charset="0"/>
              </a:rPr>
              <a:t>DI </a:t>
            </a:r>
            <a:r>
              <a:rPr lang="it-IT" dirty="0" smtClean="0">
                <a:latin typeface="Arial" panose="020B0604020202020204" pitchFamily="34" charset="0"/>
              </a:rPr>
              <a:t>ROMA</a:t>
            </a:r>
          </a:p>
          <a:p>
            <a:r>
              <a:rPr lang="it-IT" b="1" dirty="0" smtClean="0">
                <a:latin typeface="Arial" panose="020B0604020202020204" pitchFamily="34" charset="0"/>
              </a:rPr>
              <a:t>UFFICIO </a:t>
            </a:r>
            <a:r>
              <a:rPr lang="it-IT" b="1" dirty="0">
                <a:latin typeface="Arial" panose="020B0604020202020204" pitchFamily="34" charset="0"/>
              </a:rPr>
              <a:t>IMMIGRAZIONE COMUNE DI </a:t>
            </a:r>
            <a:r>
              <a:rPr lang="it-IT" b="1" dirty="0" smtClean="0">
                <a:latin typeface="Arial" panose="020B0604020202020204" pitchFamily="34" charset="0"/>
              </a:rPr>
              <a:t>ROMA</a:t>
            </a:r>
          </a:p>
          <a:p>
            <a:r>
              <a:rPr lang="it-IT" b="1" dirty="0" smtClean="0">
                <a:latin typeface="Arial" panose="020B0604020202020204" pitchFamily="34" charset="0"/>
              </a:rPr>
              <a:t>MUNICIPI </a:t>
            </a:r>
            <a:r>
              <a:rPr lang="it-IT" b="1" dirty="0">
                <a:latin typeface="Arial" panose="020B0604020202020204" pitchFamily="34" charset="0"/>
              </a:rPr>
              <a:t>DI </a:t>
            </a:r>
            <a:r>
              <a:rPr lang="it-IT" b="1" dirty="0" smtClean="0">
                <a:latin typeface="Arial" panose="020B0604020202020204" pitchFamily="34" charset="0"/>
              </a:rPr>
              <a:t>ROMA</a:t>
            </a:r>
          </a:p>
          <a:p>
            <a:r>
              <a:rPr lang="it-IT" dirty="0" smtClean="0">
                <a:latin typeface="Arial" panose="020B0604020202020204" pitchFamily="34" charset="0"/>
              </a:rPr>
              <a:t>BIBLIOTECHE </a:t>
            </a:r>
            <a:r>
              <a:rPr lang="it-IT" dirty="0">
                <a:latin typeface="Arial" panose="020B0604020202020204" pitchFamily="34" charset="0"/>
              </a:rPr>
              <a:t>DI </a:t>
            </a:r>
            <a:r>
              <a:rPr lang="it-IT" dirty="0" smtClean="0">
                <a:latin typeface="Arial" panose="020B0604020202020204" pitchFamily="34" charset="0"/>
              </a:rPr>
              <a:t>ROMA</a:t>
            </a:r>
          </a:p>
          <a:p>
            <a:r>
              <a:rPr lang="it-IT" dirty="0" smtClean="0">
                <a:latin typeface="Arial" panose="020B0604020202020204" pitchFamily="34" charset="0"/>
              </a:rPr>
              <a:t>TRIBUNALE </a:t>
            </a:r>
            <a:r>
              <a:rPr lang="it-IT" dirty="0">
                <a:latin typeface="Arial" panose="020B0604020202020204" pitchFamily="34" charset="0"/>
              </a:rPr>
              <a:t>DI </a:t>
            </a:r>
            <a:r>
              <a:rPr lang="it-IT" dirty="0" smtClean="0">
                <a:latin typeface="Arial" panose="020B0604020202020204" pitchFamily="34" charset="0"/>
              </a:rPr>
              <a:t>ROMA</a:t>
            </a:r>
          </a:p>
          <a:p>
            <a:r>
              <a:rPr lang="it-IT" dirty="0" smtClean="0">
                <a:latin typeface="Arial" panose="020B0604020202020204" pitchFamily="34" charset="0"/>
              </a:rPr>
              <a:t>ARCICONFRATERNITA </a:t>
            </a:r>
            <a:r>
              <a:rPr lang="it-IT" dirty="0">
                <a:latin typeface="Arial" panose="020B0604020202020204" pitchFamily="34" charset="0"/>
              </a:rPr>
              <a:t>S. </a:t>
            </a:r>
            <a:r>
              <a:rPr lang="it-IT" dirty="0" smtClean="0">
                <a:latin typeface="Arial" panose="020B0604020202020204" pitchFamily="34" charset="0"/>
              </a:rPr>
              <a:t>TRIFONE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477208" y="2296383"/>
            <a:ext cx="439673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Arial" panose="020B0604020202020204" pitchFamily="34" charset="0"/>
              </a:rPr>
              <a:t>PARSEC</a:t>
            </a:r>
          </a:p>
          <a:p>
            <a:r>
              <a:rPr lang="it-IT" dirty="0" smtClean="0">
                <a:latin typeface="Arial" panose="020B0604020202020204" pitchFamily="34" charset="0"/>
              </a:rPr>
              <a:t>FONDAZIONE ANDOLFI</a:t>
            </a:r>
          </a:p>
          <a:p>
            <a:r>
              <a:rPr lang="it-IT" dirty="0" smtClean="0">
                <a:latin typeface="Arial" panose="020B0604020202020204" pitchFamily="34" charset="0"/>
              </a:rPr>
              <a:t>ASL </a:t>
            </a:r>
            <a:r>
              <a:rPr lang="it-IT" dirty="0">
                <a:latin typeface="Arial" panose="020B0604020202020204" pitchFamily="34" charset="0"/>
              </a:rPr>
              <a:t>DI </a:t>
            </a:r>
            <a:r>
              <a:rPr lang="it-IT" dirty="0" smtClean="0">
                <a:latin typeface="Arial" panose="020B0604020202020204" pitchFamily="34" charset="0"/>
              </a:rPr>
              <a:t>ROMA</a:t>
            </a:r>
          </a:p>
          <a:p>
            <a:r>
              <a:rPr lang="it-IT" dirty="0" smtClean="0">
                <a:latin typeface="Arial" panose="020B0604020202020204" pitchFamily="34" charset="0"/>
              </a:rPr>
              <a:t>MEDICI </a:t>
            </a:r>
            <a:r>
              <a:rPr lang="it-IT" dirty="0">
                <a:latin typeface="Arial" panose="020B0604020202020204" pitchFamily="34" charset="0"/>
              </a:rPr>
              <a:t>CONTRO LE </a:t>
            </a:r>
            <a:r>
              <a:rPr lang="it-IT" dirty="0" smtClean="0">
                <a:latin typeface="Arial" panose="020B0604020202020204" pitchFamily="34" charset="0"/>
              </a:rPr>
              <a:t>TORTURE</a:t>
            </a:r>
            <a:endParaRPr lang="it-IT" dirty="0">
              <a:latin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</a:rPr>
              <a:t>ISTITUTI </a:t>
            </a:r>
            <a:r>
              <a:rPr lang="it-IT" dirty="0" smtClean="0">
                <a:latin typeface="Arial" panose="020B0604020202020204" pitchFamily="34" charset="0"/>
              </a:rPr>
              <a:t>PENITENZIARI</a:t>
            </a:r>
          </a:p>
          <a:p>
            <a:r>
              <a:rPr lang="it-IT" dirty="0" smtClean="0">
                <a:latin typeface="Arial" panose="020B0604020202020204" pitchFamily="34" charset="0"/>
              </a:rPr>
              <a:t>SPORTELLO UNICO IMMIGRAZIONE</a:t>
            </a:r>
          </a:p>
          <a:p>
            <a:r>
              <a:rPr lang="it-IT" dirty="0" smtClean="0">
                <a:latin typeface="Arial" panose="020B0604020202020204" pitchFamily="34" charset="0"/>
              </a:rPr>
              <a:t>PROVINCIA </a:t>
            </a:r>
            <a:r>
              <a:rPr lang="it-IT" dirty="0">
                <a:latin typeface="Arial" panose="020B0604020202020204" pitchFamily="34" charset="0"/>
              </a:rPr>
              <a:t>DI </a:t>
            </a:r>
            <a:r>
              <a:rPr lang="it-IT" dirty="0" smtClean="0">
                <a:latin typeface="Arial" panose="020B0604020202020204" pitchFamily="34" charset="0"/>
              </a:rPr>
              <a:t>VITERBO</a:t>
            </a:r>
          </a:p>
          <a:p>
            <a:r>
              <a:rPr lang="it-IT" dirty="0" smtClean="0">
                <a:latin typeface="Arial" panose="020B0604020202020204" pitchFamily="34" charset="0"/>
              </a:rPr>
              <a:t>COOPERATIVA SINNOS</a:t>
            </a:r>
            <a:endParaRPr lang="it-IT" dirty="0">
              <a:latin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</a:rPr>
              <a:t>MINISTERO </a:t>
            </a:r>
            <a:r>
              <a:rPr lang="it-IT" dirty="0" smtClean="0">
                <a:latin typeface="Arial" panose="020B0604020202020204" pitchFamily="34" charset="0"/>
              </a:rPr>
              <a:t>DELL’INTERNO</a:t>
            </a:r>
          </a:p>
          <a:p>
            <a:r>
              <a:rPr lang="it-IT" dirty="0" smtClean="0">
                <a:latin typeface="Arial" panose="020B0604020202020204" pitchFamily="34" charset="0"/>
              </a:rPr>
              <a:t>COMUNE </a:t>
            </a:r>
            <a:r>
              <a:rPr lang="it-IT" dirty="0">
                <a:latin typeface="Arial" panose="020B0604020202020204" pitchFamily="34" charset="0"/>
              </a:rPr>
              <a:t>DI ALBANO </a:t>
            </a:r>
            <a:r>
              <a:rPr lang="it-IT" dirty="0" smtClean="0">
                <a:latin typeface="Arial" panose="020B0604020202020204" pitchFamily="34" charset="0"/>
              </a:rPr>
              <a:t>LAZIALE</a:t>
            </a:r>
          </a:p>
          <a:p>
            <a:r>
              <a:rPr lang="it-IT" b="1" dirty="0" smtClean="0">
                <a:latin typeface="Arial" panose="020B0604020202020204" pitchFamily="34" charset="0"/>
              </a:rPr>
              <a:t>ARCI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2725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1518" cy="1374281"/>
          </a:xfrm>
          <a:prstGeom prst="rect">
            <a:avLst/>
          </a:prstGeom>
        </p:spPr>
      </p:pic>
      <p:pic>
        <p:nvPicPr>
          <p:cNvPr id="5" name="Εικόνα 7" descr="EU flag-Erasmus+_vect_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72" y="199122"/>
            <a:ext cx="2428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:\Users\n.basili\Downloads\Time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01" y="65771"/>
            <a:ext cx="28289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3427067" y="1131950"/>
            <a:ext cx="5157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Mediatori di comunità formano poliziotti di </a:t>
            </a:r>
            <a:r>
              <a:rPr lang="it-IT" dirty="0" smtClean="0"/>
              <a:t>quartiere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46975" y="1719735"/>
            <a:ext cx="2866768" cy="57862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Area geografica: Portogallo, Lisbona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301414" y="1719735"/>
            <a:ext cx="5557728" cy="57862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Soggetto gestore: Polizia municipale di Lisbona, Dipartimento </a:t>
            </a:r>
            <a:r>
              <a:rPr lang="it-IT" dirty="0">
                <a:solidFill>
                  <a:schemeClr val="tx1"/>
                </a:solidFill>
              </a:rPr>
              <a:t>F</a:t>
            </a:r>
            <a:r>
              <a:rPr lang="it-IT" dirty="0" smtClean="0">
                <a:solidFill>
                  <a:schemeClr val="tx1"/>
                </a:solidFill>
              </a:rPr>
              <a:t>ormazione e Sviluppo - Comune di Lisbona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047959" y="1719735"/>
            <a:ext cx="2866768" cy="57862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Anno di avvio: 2009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119989" y="3101697"/>
            <a:ext cx="55577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Obiettivo</a:t>
            </a:r>
          </a:p>
          <a:p>
            <a:pPr algn="ctr"/>
            <a:r>
              <a:rPr lang="it-IT" dirty="0"/>
              <a:t>I</a:t>
            </a:r>
            <a:r>
              <a:rPr lang="it-IT" dirty="0" smtClean="0"/>
              <a:t>mpedire </a:t>
            </a:r>
            <a:r>
              <a:rPr lang="it-IT" dirty="0"/>
              <a:t>e contrastare i problemi di sicurezza locale, in stretta collaborazione con i partner locali, </a:t>
            </a:r>
            <a:endParaRPr lang="it-IT" dirty="0" smtClean="0"/>
          </a:p>
          <a:p>
            <a:pPr algn="ctr"/>
            <a:r>
              <a:rPr lang="it-IT" dirty="0" smtClean="0"/>
              <a:t>i </a:t>
            </a:r>
            <a:r>
              <a:rPr lang="it-IT" dirty="0"/>
              <a:t>residenti e i rappresentanti della comunità di mediatori delle varie appartenenze culturali presenti </a:t>
            </a:r>
            <a:endParaRPr lang="it-IT" dirty="0" smtClean="0"/>
          </a:p>
          <a:p>
            <a:pPr algn="ctr"/>
            <a:r>
              <a:rPr lang="it-IT" dirty="0" smtClean="0"/>
              <a:t>nel </a:t>
            </a:r>
            <a:r>
              <a:rPr lang="it-IT" dirty="0"/>
              <a:t>territorio di </a:t>
            </a:r>
            <a:r>
              <a:rPr lang="it-IT" dirty="0" smtClean="0"/>
              <a:t>intervento</a:t>
            </a:r>
          </a:p>
        </p:txBody>
      </p:sp>
    </p:spTree>
    <p:extLst>
      <p:ext uri="{BB962C8B-B14F-4D97-AF65-F5344CB8AC3E}">
        <p14:creationId xmlns:p14="http://schemas.microsoft.com/office/powerpoint/2010/main" val="10702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1518" cy="1374281"/>
          </a:xfrm>
          <a:prstGeom prst="rect">
            <a:avLst/>
          </a:prstGeom>
        </p:spPr>
      </p:pic>
      <p:pic>
        <p:nvPicPr>
          <p:cNvPr id="5" name="Εικόνα 7" descr="EU flag-Erasmus+_vect_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72" y="199122"/>
            <a:ext cx="2428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:\Users\n.basili\Downloads\Time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01" y="65771"/>
            <a:ext cx="28289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2586681" y="1261659"/>
            <a:ext cx="6878595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/>
              <a:t>Finanziamento</a:t>
            </a:r>
            <a:r>
              <a:rPr lang="it-IT" dirty="0" smtClean="0"/>
              <a:t>: Commissione Europea, Programma Erasmus+, </a:t>
            </a:r>
            <a:r>
              <a:rPr lang="it-IT" dirty="0" err="1" smtClean="0"/>
              <a:t>Key</a:t>
            </a:r>
            <a:r>
              <a:rPr lang="it-IT" dirty="0" smtClean="0"/>
              <a:t> Activity 2 s</a:t>
            </a:r>
            <a:r>
              <a:rPr lang="en-US" dirty="0" err="1" smtClean="0"/>
              <a:t>ettore</a:t>
            </a:r>
            <a:r>
              <a:rPr lang="en-US" dirty="0" smtClean="0"/>
              <a:t> </a:t>
            </a:r>
            <a:r>
              <a:rPr lang="en-US" dirty="0"/>
              <a:t>VET – Vocational education and </a:t>
            </a:r>
            <a:r>
              <a:rPr lang="en-US" dirty="0" smtClean="0"/>
              <a:t>training 2014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11412" y="2436450"/>
            <a:ext cx="1734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Partnership </a:t>
            </a:r>
            <a:endParaRPr lang="it-IT" sz="2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449860" y="3476634"/>
            <a:ext cx="1742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Olimpyc</a:t>
            </a:r>
            <a:r>
              <a:rPr lang="it-IT" dirty="0" smtClean="0"/>
              <a:t> Training</a:t>
            </a:r>
          </a:p>
          <a:p>
            <a:r>
              <a:rPr lang="it-IT" dirty="0" smtClean="0"/>
              <a:t>(VET) 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6" y="3346532"/>
            <a:ext cx="943447" cy="62953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269" y="2550396"/>
            <a:ext cx="1126785" cy="751873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689447" y="3399249"/>
            <a:ext cx="2039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Programma integra 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75" y="4087848"/>
            <a:ext cx="1282972" cy="856092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3750175" y="5172590"/>
            <a:ext cx="688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BEST </a:t>
            </a:r>
          </a:p>
          <a:p>
            <a:r>
              <a:rPr lang="it-IT" dirty="0" smtClean="0"/>
              <a:t>(VET)</a:t>
            </a:r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082" y="2550396"/>
            <a:ext cx="966902" cy="838568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5949512" y="3476634"/>
            <a:ext cx="1629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Intercultural</a:t>
            </a:r>
            <a:r>
              <a:rPr lang="it-IT" dirty="0" smtClean="0"/>
              <a:t> </a:t>
            </a:r>
            <a:r>
              <a:rPr lang="it-IT" dirty="0" err="1" smtClean="0"/>
              <a:t>mediation</a:t>
            </a:r>
            <a:r>
              <a:rPr lang="it-IT" dirty="0" smtClean="0"/>
              <a:t> Unit </a:t>
            </a:r>
          </a:p>
          <a:p>
            <a:r>
              <a:rPr lang="it-IT" dirty="0" smtClean="0"/>
              <a:t>Federal Public Service for Public </a:t>
            </a:r>
            <a:r>
              <a:rPr lang="it-IT" dirty="0" err="1" smtClean="0"/>
              <a:t>Health</a:t>
            </a:r>
            <a:r>
              <a:rPr lang="it-IT" dirty="0" smtClean="0"/>
              <a:t> </a:t>
            </a:r>
          </a:p>
          <a:p>
            <a:r>
              <a:rPr lang="it-IT" dirty="0" smtClean="0"/>
              <a:t>(</a:t>
            </a:r>
            <a:r>
              <a:rPr lang="it-IT" dirty="0" err="1" smtClean="0"/>
              <a:t>Institution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525" y="2609248"/>
            <a:ext cx="1155035" cy="693021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816525" y="3345616"/>
            <a:ext cx="631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BGZ</a:t>
            </a:r>
          </a:p>
          <a:p>
            <a:r>
              <a:rPr lang="it-IT" dirty="0" smtClean="0"/>
              <a:t>ONG</a:t>
            </a:r>
            <a:endParaRPr lang="it-IT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323" y="4128076"/>
            <a:ext cx="1237704" cy="825886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7876323" y="5076385"/>
            <a:ext cx="1700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Lisbon</a:t>
            </a:r>
            <a:r>
              <a:rPr lang="it-IT" dirty="0" smtClean="0"/>
              <a:t> </a:t>
            </a:r>
            <a:r>
              <a:rPr lang="it-IT" dirty="0" err="1" smtClean="0"/>
              <a:t>Municipal</a:t>
            </a:r>
            <a:r>
              <a:rPr lang="it-IT" dirty="0" smtClean="0"/>
              <a:t> Police </a:t>
            </a:r>
          </a:p>
          <a:p>
            <a:r>
              <a:rPr lang="it-IT" dirty="0" smtClean="0"/>
              <a:t>(Local </a:t>
            </a:r>
            <a:r>
              <a:rPr lang="it-IT" dirty="0" err="1" smtClean="0"/>
              <a:t>Institutions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779" y="2602956"/>
            <a:ext cx="1099172" cy="733447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9601779" y="3345616"/>
            <a:ext cx="1165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Hellenic</a:t>
            </a:r>
            <a:r>
              <a:rPr lang="it-IT" dirty="0" smtClean="0"/>
              <a:t> Open </a:t>
            </a:r>
            <a:r>
              <a:rPr lang="it-IT" dirty="0" err="1" smtClean="0"/>
              <a:t>University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3577967" y="6184381"/>
            <a:ext cx="3889363" cy="36933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Durata: ottobre 2014 – settembre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77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1518" cy="1374281"/>
          </a:xfrm>
          <a:prstGeom prst="rect">
            <a:avLst/>
          </a:prstGeom>
        </p:spPr>
      </p:pic>
      <p:pic>
        <p:nvPicPr>
          <p:cNvPr id="5" name="Εικόνα 7" descr="EU flag-Erasmus+_vect_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72" y="199122"/>
            <a:ext cx="2428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:\Users\n.basili\Downloads\Time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01" y="65771"/>
            <a:ext cx="28289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4420072" y="3420152"/>
            <a:ext cx="288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Punti di forza</a:t>
            </a:r>
            <a:endParaRPr lang="it-IT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43545" y="3921211"/>
            <a:ext cx="112200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1. </a:t>
            </a:r>
            <a:r>
              <a:rPr lang="it-IT" b="1" dirty="0" smtClean="0"/>
              <a:t>Approccio </a:t>
            </a:r>
            <a:r>
              <a:rPr lang="it-IT" b="1" dirty="0"/>
              <a:t>altamente </a:t>
            </a:r>
            <a:r>
              <a:rPr lang="it-IT" b="1" dirty="0" smtClean="0"/>
              <a:t>partecipativo</a:t>
            </a:r>
            <a:r>
              <a:rPr lang="it-IT" dirty="0" smtClean="0"/>
              <a:t>: il </a:t>
            </a:r>
            <a:r>
              <a:rPr lang="it-IT" dirty="0"/>
              <a:t>gruppo di vigilanza di </a:t>
            </a:r>
            <a:r>
              <a:rPr lang="it-IT" dirty="0" err="1"/>
              <a:t>Ameixoeira</a:t>
            </a:r>
            <a:r>
              <a:rPr lang="it-IT" dirty="0"/>
              <a:t> e </a:t>
            </a:r>
            <a:r>
              <a:rPr lang="it-IT" dirty="0" err="1"/>
              <a:t>Galinheiras</a:t>
            </a:r>
            <a:r>
              <a:rPr lang="it-IT" dirty="0"/>
              <a:t> (un territorio a nord di Lisbona) </a:t>
            </a:r>
            <a:r>
              <a:rPr lang="it-IT" dirty="0" smtClean="0"/>
              <a:t>ha </a:t>
            </a:r>
            <a:r>
              <a:rPr lang="it-IT" dirty="0"/>
              <a:t>invitato i residenti e i partner locali a esprimere la loro opinione sulle caratteristiche che avrebbero dovuto avere </a:t>
            </a:r>
            <a:r>
              <a:rPr lang="it-IT" dirty="0" smtClean="0"/>
              <a:t>gli </a:t>
            </a:r>
            <a:r>
              <a:rPr lang="it-IT" dirty="0"/>
              <a:t>agenti di polizia che pattugliano i diversi territori, e il tipo di conoscenze </a:t>
            </a:r>
            <a:r>
              <a:rPr lang="it-IT" dirty="0" smtClean="0"/>
              <a:t>che </a:t>
            </a:r>
            <a:r>
              <a:rPr lang="it-IT" dirty="0"/>
              <a:t>avrebbero dovuto possedere in tema </a:t>
            </a:r>
            <a:r>
              <a:rPr lang="it-IT" dirty="0" smtClean="0"/>
              <a:t>di </a:t>
            </a:r>
            <a:r>
              <a:rPr lang="it-IT" dirty="0"/>
              <a:t>sicurezza del territorio e delle dinamiche sociali e culturali ivi </a:t>
            </a:r>
            <a:r>
              <a:rPr lang="it-IT" dirty="0" smtClean="0"/>
              <a:t>presenti. </a:t>
            </a:r>
          </a:p>
          <a:p>
            <a:endParaRPr lang="it-IT" dirty="0"/>
          </a:p>
          <a:p>
            <a:r>
              <a:rPr lang="it-IT" dirty="0" smtClean="0"/>
              <a:t>2. </a:t>
            </a:r>
            <a:r>
              <a:rPr lang="it-IT" b="1" dirty="0" smtClean="0"/>
              <a:t>Sostenibilità</a:t>
            </a:r>
            <a:r>
              <a:rPr lang="it-IT" dirty="0" smtClean="0"/>
              <a:t>: La </a:t>
            </a:r>
            <a:r>
              <a:rPr lang="it-IT" dirty="0"/>
              <a:t>Polizia Municipale di Lisbona ha deciso di includere i mediatori di comunità nel corso di formazione </a:t>
            </a:r>
            <a:endParaRPr lang="it-IT" dirty="0" smtClean="0"/>
          </a:p>
          <a:p>
            <a:r>
              <a:rPr lang="it-IT" dirty="0" smtClean="0"/>
              <a:t>rivolto </a:t>
            </a:r>
            <a:r>
              <a:rPr lang="it-IT" dirty="0"/>
              <a:t>alla polizia di quartiere.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502946" y="1017579"/>
            <a:ext cx="8636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Attività 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Formazione dei poliziotti di quartieri da parte dei mediatori </a:t>
            </a:r>
          </a:p>
          <a:p>
            <a:endParaRPr lang="it-IT" dirty="0" smtClean="0"/>
          </a:p>
          <a:p>
            <a:r>
              <a:rPr lang="it-IT" dirty="0"/>
              <a:t>Dopo il periodo di formazione, i mediatori di comunità continuano a collaborare con gli agenti di polizia direttamente sul campo, presentandoli alla popolazione, spiegando la loro missione e le principali motivazioni alla base dell’attività che svolgono nel territorio. </a:t>
            </a:r>
          </a:p>
        </p:txBody>
      </p:sp>
    </p:spTree>
    <p:extLst>
      <p:ext uri="{BB962C8B-B14F-4D97-AF65-F5344CB8AC3E}">
        <p14:creationId xmlns:p14="http://schemas.microsoft.com/office/powerpoint/2010/main" val="10957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1518" cy="1374281"/>
          </a:xfrm>
          <a:prstGeom prst="rect">
            <a:avLst/>
          </a:prstGeom>
        </p:spPr>
      </p:pic>
      <p:pic>
        <p:nvPicPr>
          <p:cNvPr id="5" name="Εικόνα 7" descr="EU flag-Erasmus+_vect_P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72" y="199122"/>
            <a:ext cx="2428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:\Users\n.basili\Downloads\Time 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01" y="65771"/>
            <a:ext cx="28289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468487" y="1332126"/>
            <a:ext cx="843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Interpretariato a distanza/servizi di mediazione in ambito sanitario (Belgio e Svizzera)  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513424" y="1322663"/>
            <a:ext cx="8229600" cy="3882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135117" y="2322786"/>
            <a:ext cx="9126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Dove: </a:t>
            </a:r>
            <a:r>
              <a:rPr lang="it-IT" dirty="0" smtClean="0"/>
              <a:t>Belgio - Intercultural Mediation and Policy </a:t>
            </a:r>
            <a:r>
              <a:rPr lang="it-IT" dirty="0"/>
              <a:t>S</a:t>
            </a:r>
            <a:r>
              <a:rPr lang="it-IT" dirty="0" smtClean="0"/>
              <a:t>upport Unit, Federal Public Service for Health</a:t>
            </a:r>
          </a:p>
          <a:p>
            <a:r>
              <a:rPr lang="it-IT" dirty="0"/>
              <a:t> </a:t>
            </a:r>
            <a:r>
              <a:rPr lang="it-IT" dirty="0" smtClean="0"/>
              <a:t>           Svizzera – AOZ - </a:t>
            </a:r>
            <a:r>
              <a:rPr lang="it-IT" dirty="0" err="1" smtClean="0"/>
              <a:t>Medios</a:t>
            </a:r>
            <a:r>
              <a:rPr lang="it-IT" dirty="0" smtClean="0"/>
              <a:t> </a:t>
            </a:r>
          </a:p>
          <a:p>
            <a:r>
              <a:rPr lang="it-IT" dirty="0" smtClean="0"/>
              <a:t>In Belgio gli interventi di mediazione sono finanziati dal Ministero della Salute belga 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135117" y="3440950"/>
            <a:ext cx="10323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Cosa: </a:t>
            </a:r>
            <a:r>
              <a:rPr lang="it-IT" dirty="0" smtClean="0"/>
              <a:t>2009 inizio della sperimentazione della fornitura di servizi di </a:t>
            </a:r>
            <a:r>
              <a:rPr lang="it-IT" b="1" dirty="0" smtClean="0"/>
              <a:t>mediazione a distanza </a:t>
            </a:r>
            <a:r>
              <a:rPr lang="it-IT" dirty="0" smtClean="0"/>
              <a:t>rivolta a differenti </a:t>
            </a:r>
          </a:p>
          <a:p>
            <a:r>
              <a:rPr lang="it-IT" dirty="0"/>
              <a:t>g</a:t>
            </a:r>
            <a:r>
              <a:rPr lang="it-IT" dirty="0" smtClean="0"/>
              <a:t>ruppi etnici  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61590" y="4560156"/>
            <a:ext cx="107973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Attività: </a:t>
            </a:r>
          </a:p>
          <a:p>
            <a:r>
              <a:rPr lang="it-IT" b="1" dirty="0" smtClean="0"/>
              <a:t>1. </a:t>
            </a:r>
            <a:r>
              <a:rPr lang="it-IT" dirty="0" smtClean="0"/>
              <a:t>formazione specifica per realizzare servizi di interpretariato a distanza rivolta ai mediatori interculturali</a:t>
            </a:r>
          </a:p>
          <a:p>
            <a:r>
              <a:rPr lang="it-IT" dirty="0" smtClean="0"/>
              <a:t>Risultato: </a:t>
            </a:r>
            <a:r>
              <a:rPr lang="it-IT" b="1" dirty="0" smtClean="0"/>
              <a:t>interventi di mediazione in più di 20 lingue </a:t>
            </a:r>
          </a:p>
          <a:p>
            <a:r>
              <a:rPr lang="it-IT" b="1" dirty="0" smtClean="0"/>
              <a:t>2. </a:t>
            </a:r>
            <a:r>
              <a:rPr lang="it-IT" dirty="0" smtClean="0"/>
              <a:t>tutti i giorni dalle 9 alle 16,30 sono sempre disponibili mediatori interculturali che parlano: arabo, turco e russo</a:t>
            </a:r>
          </a:p>
          <a:p>
            <a:r>
              <a:rPr lang="it-IT" dirty="0" smtClean="0"/>
              <a:t>(per tutte le altre lingue vengono fissati degli appuntamenti) 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315310" y="4372303"/>
            <a:ext cx="11143659" cy="187084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231" y="1220698"/>
            <a:ext cx="905471" cy="64412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02" y="1219200"/>
            <a:ext cx="927712" cy="6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5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1518" cy="1374281"/>
          </a:xfrm>
          <a:prstGeom prst="rect">
            <a:avLst/>
          </a:prstGeom>
        </p:spPr>
      </p:pic>
      <p:pic>
        <p:nvPicPr>
          <p:cNvPr id="5" name="Εικόνα 7" descr="EU flag-Erasmus+_vect_P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72" y="199122"/>
            <a:ext cx="2428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:\Users\n.basili\Downloads\Time 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01" y="65771"/>
            <a:ext cx="28289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2143590" y="1189615"/>
            <a:ext cx="8421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Interpretariato a distanza/servizi di mediazione in ambito sanitario (</a:t>
            </a:r>
            <a:r>
              <a:rPr lang="it-IT" b="1" dirty="0" smtClean="0"/>
              <a:t>Belgio e Svizzera)  </a:t>
            </a:r>
            <a:endParaRPr lang="it-IT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46567" y="1835065"/>
            <a:ext cx="11446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Cosa: </a:t>
            </a:r>
            <a:r>
              <a:rPr lang="it-IT" dirty="0" smtClean="0"/>
              <a:t>Il Federal Office of Public Health nell’ultimo decennio ha adottato un nuovo concetto di ‘servizio di interpretariato </a:t>
            </a:r>
          </a:p>
          <a:p>
            <a:r>
              <a:rPr lang="it-IT" dirty="0" smtClean="0"/>
              <a:t>telefonico</a:t>
            </a:r>
            <a:r>
              <a:rPr lang="it-IT" dirty="0" smtClean="0"/>
              <a:t>’</a:t>
            </a:r>
            <a:endParaRPr lang="it-IT" dirty="0"/>
          </a:p>
        </p:txBody>
      </p:sp>
      <p:sp>
        <p:nvSpPr>
          <p:cNvPr id="7" name="Freccia in giù 6"/>
          <p:cNvSpPr/>
          <p:nvPr/>
        </p:nvSpPr>
        <p:spPr>
          <a:xfrm>
            <a:off x="1648047" y="2615609"/>
            <a:ext cx="484632" cy="69210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283890" y="3455581"/>
            <a:ext cx="28739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Nel 2011 è stato istituito l’NTIS – Servizio Nazionale di Interpretariato Telefonico, gestito dall’Agenzia di Collocamento AOZ – Medios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202019" y="3455581"/>
            <a:ext cx="3040911" cy="14773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3615070" y="4029740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670159" y="3810391"/>
            <a:ext cx="7222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L’NTIS opera 24 ore al giorno</a:t>
            </a:r>
          </a:p>
          <a:p>
            <a:r>
              <a:rPr lang="it-IT" dirty="0" smtClean="0"/>
              <a:t>Le principali lingue sono: albanese, arabo, bosniaco/croato/serbo, </a:t>
            </a:r>
          </a:p>
          <a:p>
            <a:r>
              <a:rPr lang="it-IT" dirty="0" smtClean="0"/>
              <a:t>Italiano, curdo, portoghese, russo, somalo, spagnolo, tamil, tigrino e turco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4670159" y="3540044"/>
            <a:ext cx="7222939" cy="13928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377028" y="5389015"/>
            <a:ext cx="11661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L’NTIS nasce principalmente per far fronte alle emergenze nel settore sanitario</a:t>
            </a:r>
            <a:r>
              <a:rPr lang="it-IT" dirty="0" smtClean="0"/>
              <a:t>, si rivolge a tutte le istituzioni e ogni anno </a:t>
            </a:r>
          </a:p>
          <a:p>
            <a:r>
              <a:rPr lang="it-IT" dirty="0"/>
              <a:t>c</a:t>
            </a:r>
            <a:r>
              <a:rPr lang="it-IT" dirty="0" smtClean="0"/>
              <a:t>irca 2.000 utenti usufruiscono di questo servizio. L’interpretariato a distanza viene però utilizzato e consigliato per brevi </a:t>
            </a:r>
          </a:p>
          <a:p>
            <a:r>
              <a:rPr lang="it-IT" dirty="0" smtClean="0"/>
              <a:t>e semplici conversazioni. 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283890" y="5389015"/>
            <a:ext cx="11609208" cy="11074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2132679" y="1189615"/>
            <a:ext cx="8262052" cy="460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183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1518" cy="1374281"/>
          </a:xfrm>
          <a:prstGeom prst="rect">
            <a:avLst/>
          </a:prstGeom>
        </p:spPr>
      </p:pic>
      <p:pic>
        <p:nvPicPr>
          <p:cNvPr id="5" name="Εικόνα 7" descr="EU flag-Erasmus+_vect_P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72" y="199122"/>
            <a:ext cx="2428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:\Users\n.basili\Downloads\Time 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01" y="65771"/>
            <a:ext cx="28289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2206653" y="1246203"/>
            <a:ext cx="8421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Interpretariato a distanza/servizi di mediazione in ambito sanitario (Belgio e Svizzera)  </a:t>
            </a:r>
          </a:p>
        </p:txBody>
      </p:sp>
      <p:pic>
        <p:nvPicPr>
          <p:cNvPr id="1026" name="Picture 2" descr="Risultati immagini per punto esclamativ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26" y="2600074"/>
            <a:ext cx="1905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ccia a destra 6"/>
          <p:cNvSpPr/>
          <p:nvPr/>
        </p:nvSpPr>
        <p:spPr>
          <a:xfrm>
            <a:off x="2666419" y="3315592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4084091" y="3096243"/>
            <a:ext cx="70939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 servizi di interpretariato a distanza con l’NTIS non sono gratuiti </a:t>
            </a:r>
          </a:p>
          <a:p>
            <a:r>
              <a:rPr lang="it-IT" dirty="0" smtClean="0"/>
              <a:t>Il costo di una chiamata è di 3 franchi svizzeri al minuto e può raggiungere</a:t>
            </a:r>
          </a:p>
          <a:p>
            <a:r>
              <a:rPr lang="it-IT" dirty="0"/>
              <a:t>u</a:t>
            </a:r>
            <a:r>
              <a:rPr lang="it-IT" dirty="0" smtClean="0"/>
              <a:t>n massimo di 30 franchi a intervento </a:t>
            </a:r>
            <a:endParaRPr lang="it-IT" dirty="0"/>
          </a:p>
        </p:txBody>
      </p:sp>
      <p:sp>
        <p:nvSpPr>
          <p:cNvPr id="11" name="Freccia in giù 10"/>
          <p:cNvSpPr/>
          <p:nvPr/>
        </p:nvSpPr>
        <p:spPr>
          <a:xfrm>
            <a:off x="7388772" y="4214648"/>
            <a:ext cx="484632" cy="7857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4637639" y="5238984"/>
            <a:ext cx="671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Garantire un servizio efficiente e migliorare così la qualità delle cure 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2206653" y="1189615"/>
            <a:ext cx="8282671" cy="5025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3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1518" cy="1374281"/>
          </a:xfrm>
          <a:prstGeom prst="rect">
            <a:avLst/>
          </a:prstGeom>
        </p:spPr>
      </p:pic>
      <p:pic>
        <p:nvPicPr>
          <p:cNvPr id="5" name="Εικόνα 7" descr="EU flag-Erasmus+_vect_P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72" y="199122"/>
            <a:ext cx="2428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:\Users\n.basili\Downloads\Time 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01" y="65771"/>
            <a:ext cx="28289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3036970" y="1189615"/>
            <a:ext cx="609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Progetto </a:t>
            </a:r>
            <a:r>
              <a:rPr lang="it-IT" b="1" dirty="0" err="1" smtClean="0"/>
              <a:t>MiMi</a:t>
            </a:r>
            <a:r>
              <a:rPr lang="it-IT" b="1" dirty="0" smtClean="0"/>
              <a:t> - I migranti per i migranti (Germania e Austria) </a:t>
            </a:r>
            <a:endParaRPr lang="it-IT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82512" y="1966826"/>
            <a:ext cx="876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Dove: </a:t>
            </a:r>
            <a:r>
              <a:rPr lang="it-IT" dirty="0" smtClean="0"/>
              <a:t>Germania – </a:t>
            </a:r>
            <a:r>
              <a:rPr lang="it-IT" dirty="0" err="1" smtClean="0"/>
              <a:t>Etho</a:t>
            </a:r>
            <a:r>
              <a:rPr lang="it-IT" dirty="0" smtClean="0"/>
              <a:t> </a:t>
            </a:r>
            <a:r>
              <a:rPr lang="it-IT" dirty="0" err="1" smtClean="0"/>
              <a:t>Medical</a:t>
            </a:r>
            <a:r>
              <a:rPr lang="it-IT" dirty="0" smtClean="0"/>
              <a:t> centre e Austria – </a:t>
            </a:r>
            <a:r>
              <a:rPr lang="it-IT" dirty="0" err="1" smtClean="0"/>
              <a:t>Volkshilfe</a:t>
            </a:r>
            <a:r>
              <a:rPr lang="it-IT" dirty="0" smtClean="0"/>
              <a:t> Vienna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82512" y="2675736"/>
            <a:ext cx="10921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Obiettivo: </a:t>
            </a:r>
            <a:r>
              <a:rPr lang="it-IT" dirty="0" smtClean="0"/>
              <a:t>raggiungere e informare i migranti, soprattutto le categorie più svantaggiate, su promozione della salute</a:t>
            </a:r>
          </a:p>
          <a:p>
            <a:r>
              <a:rPr lang="it-IT" dirty="0"/>
              <a:t> </a:t>
            </a:r>
            <a:r>
              <a:rPr lang="it-IT" dirty="0" smtClean="0"/>
              <a:t>          e </a:t>
            </a:r>
            <a:r>
              <a:rPr lang="it-IT" dirty="0" smtClean="0"/>
              <a:t>prevenzione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82512" y="4648015"/>
            <a:ext cx="114793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Attività: </a:t>
            </a:r>
            <a:r>
              <a:rPr lang="it-IT" dirty="0" smtClean="0"/>
              <a:t>tra dicembre 2003 e marzo 2004 75 migranti hanno frequentato 50 ore di formazione per diventare mediatore</a:t>
            </a:r>
          </a:p>
          <a:p>
            <a:r>
              <a:rPr lang="it-IT" dirty="0" smtClean="0"/>
              <a:t>interculturale. Dopo essere diventati mediatori ‘certificati’ hanno iniziato a realizzare sessioni informative sul sistema </a:t>
            </a:r>
          </a:p>
          <a:p>
            <a:r>
              <a:rPr lang="it-IT" dirty="0" smtClean="0"/>
              <a:t>sanitario tedesco, affrontando in modo specifico i problemi di salute </a:t>
            </a:r>
            <a:r>
              <a:rPr lang="it-IT" dirty="0" smtClean="0"/>
              <a:t>legati </a:t>
            </a:r>
            <a:r>
              <a:rPr lang="it-IT" dirty="0" smtClean="0"/>
              <a:t>alle differenti comunità migranti presenti nel </a:t>
            </a:r>
          </a:p>
          <a:p>
            <a:r>
              <a:rPr lang="it-IT" dirty="0"/>
              <a:t>t</a:t>
            </a:r>
            <a:r>
              <a:rPr lang="it-IT" dirty="0" smtClean="0"/>
              <a:t>erritorio </a:t>
            </a:r>
            <a:r>
              <a:rPr lang="it-IT" dirty="0" smtClean="0"/>
              <a:t>di riferimento 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82512" y="3593805"/>
            <a:ext cx="11709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Come: </a:t>
            </a:r>
            <a:r>
              <a:rPr lang="it-IT" dirty="0" smtClean="0"/>
              <a:t>supportare persone appartenenti a differenti comunità straniere per prepararli a diventare mediatori interculturali , </a:t>
            </a:r>
          </a:p>
          <a:p>
            <a:r>
              <a:rPr lang="it-IT" dirty="0" smtClean="0"/>
              <a:t>in grado  di contribuire a facilitare la comprensione delle diverse tradizioni legate alla salute, la malattia e il corpo</a:t>
            </a:r>
          </a:p>
          <a:p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780" y="1151068"/>
            <a:ext cx="795495" cy="50021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143" y="1151068"/>
            <a:ext cx="759640" cy="500212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482512" y="4517135"/>
            <a:ext cx="11352136" cy="14422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3036970" y="1151068"/>
            <a:ext cx="5959885" cy="5002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515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1518" cy="1374281"/>
          </a:xfrm>
          <a:prstGeom prst="rect">
            <a:avLst/>
          </a:prstGeom>
        </p:spPr>
      </p:pic>
      <p:pic>
        <p:nvPicPr>
          <p:cNvPr id="5" name="Εικόνα 7" descr="EU flag-Erasmus+_vect_P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72" y="199122"/>
            <a:ext cx="2428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:\Users\n.basili\Downloads\Time 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01" y="65771"/>
            <a:ext cx="28289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2392325" y="1189615"/>
            <a:ext cx="609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Progetto </a:t>
            </a:r>
            <a:r>
              <a:rPr lang="it-IT" b="1" dirty="0" err="1" smtClean="0"/>
              <a:t>MiMi</a:t>
            </a:r>
            <a:r>
              <a:rPr lang="it-IT" b="1" dirty="0" smtClean="0"/>
              <a:t> - I migranti per i migranti (Germania e Austria) 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116318" y="1898244"/>
            <a:ext cx="219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Prodotti progettuali: </a:t>
            </a:r>
            <a:endParaRPr lang="it-IT" b="1" dirty="0"/>
          </a:p>
        </p:txBody>
      </p:sp>
      <p:sp>
        <p:nvSpPr>
          <p:cNvPr id="11" name="Freccia in giù 10"/>
          <p:cNvSpPr/>
          <p:nvPr/>
        </p:nvSpPr>
        <p:spPr>
          <a:xfrm>
            <a:off x="2392325" y="2806995"/>
            <a:ext cx="484632" cy="75491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/>
          <p:cNvSpPr/>
          <p:nvPr/>
        </p:nvSpPr>
        <p:spPr>
          <a:xfrm>
            <a:off x="7308112" y="2806995"/>
            <a:ext cx="484632" cy="75491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190408" y="3742660"/>
            <a:ext cx="52518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Guida sanitaria</a:t>
            </a:r>
            <a:r>
              <a:rPr lang="it-IT" dirty="0" smtClean="0"/>
              <a:t> realizzata in 16 lingue e </a:t>
            </a:r>
          </a:p>
          <a:p>
            <a:r>
              <a:rPr lang="it-IT" dirty="0"/>
              <a:t>c</a:t>
            </a:r>
            <a:r>
              <a:rPr lang="it-IT" dirty="0" smtClean="0"/>
              <a:t>ostantemente aggiornata </a:t>
            </a:r>
          </a:p>
          <a:p>
            <a:r>
              <a:rPr lang="it-IT" b="1" dirty="0" smtClean="0"/>
              <a:t>Ob: aiutare le comunità migranti a fruire delle risorse</a:t>
            </a:r>
          </a:p>
          <a:p>
            <a:r>
              <a:rPr lang="it-IT" b="1" dirty="0" smtClean="0"/>
              <a:t>disponibili, come cure preventive e check-up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634509" y="3742660"/>
            <a:ext cx="66000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Formazione: </a:t>
            </a:r>
            <a:r>
              <a:rPr lang="it-IT" dirty="0" smtClean="0"/>
              <a:t>moduli </a:t>
            </a:r>
            <a:r>
              <a:rPr lang="it-IT" dirty="0" smtClean="0"/>
              <a:t>formativi e strumenti di </a:t>
            </a:r>
            <a:r>
              <a:rPr lang="it-IT" dirty="0" smtClean="0"/>
              <a:t>valutazione</a:t>
            </a:r>
            <a:endParaRPr lang="it-IT" dirty="0" smtClean="0"/>
          </a:p>
          <a:p>
            <a:r>
              <a:rPr lang="it-IT" dirty="0" smtClean="0"/>
              <a:t>Contenuti formativi prevedono approfondimenti in materia di</a:t>
            </a:r>
          </a:p>
          <a:p>
            <a:r>
              <a:rPr lang="it-IT" dirty="0"/>
              <a:t>i</a:t>
            </a:r>
            <a:r>
              <a:rPr lang="it-IT" dirty="0" smtClean="0"/>
              <a:t>mmigrazione e salute, sviluppo del sistema sanitario tedesco,</a:t>
            </a:r>
          </a:p>
          <a:p>
            <a:r>
              <a:rPr lang="it-IT" dirty="0"/>
              <a:t>a</a:t>
            </a:r>
            <a:r>
              <a:rPr lang="it-IT" dirty="0" smtClean="0"/>
              <a:t>buso di droghe, alimentazione, cura </a:t>
            </a:r>
            <a:r>
              <a:rPr lang="it-IT" dirty="0" err="1" smtClean="0"/>
              <a:t>pre</a:t>
            </a:r>
            <a:r>
              <a:rPr lang="it-IT" dirty="0" smtClean="0"/>
              <a:t> e post natale, prevenzione </a:t>
            </a:r>
          </a:p>
          <a:p>
            <a:r>
              <a:rPr lang="it-IT" dirty="0" smtClean="0"/>
              <a:t>del cancro al seno</a:t>
            </a:r>
          </a:p>
          <a:p>
            <a:r>
              <a:rPr lang="it-IT" dirty="0" smtClean="0"/>
              <a:t> </a:t>
            </a:r>
          </a:p>
          <a:p>
            <a:endParaRPr lang="it-IT" dirty="0" smtClean="0"/>
          </a:p>
        </p:txBody>
      </p:sp>
      <p:sp>
        <p:nvSpPr>
          <p:cNvPr id="16" name="CasellaDiTesto 15"/>
          <p:cNvSpPr txBox="1"/>
          <p:nvPr/>
        </p:nvSpPr>
        <p:spPr>
          <a:xfrm>
            <a:off x="1339457" y="5631572"/>
            <a:ext cx="10664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Fondi:</a:t>
            </a:r>
            <a:r>
              <a:rPr lang="it-IT" dirty="0" smtClean="0"/>
              <a:t> </a:t>
            </a:r>
            <a:r>
              <a:rPr lang="it-IT" dirty="0" err="1" smtClean="0"/>
              <a:t>Pilot</a:t>
            </a:r>
            <a:r>
              <a:rPr lang="it-IT" dirty="0" smtClean="0"/>
              <a:t> del progetto è stato finanziato in Germania dall’Associazione federale per la promozione della salute</a:t>
            </a:r>
          </a:p>
          <a:p>
            <a:r>
              <a:rPr lang="it-IT" dirty="0"/>
              <a:t> </a:t>
            </a:r>
            <a:r>
              <a:rPr lang="it-IT" dirty="0" smtClean="0"/>
              <a:t>           In Austria dal Ministero Federale per l’Europa e l’Integrazione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392325" y="1189615"/>
            <a:ext cx="6099811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79" y="5123742"/>
            <a:ext cx="913178" cy="129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1518" cy="1374281"/>
          </a:xfrm>
          <a:prstGeom prst="rect">
            <a:avLst/>
          </a:prstGeom>
        </p:spPr>
      </p:pic>
      <p:pic>
        <p:nvPicPr>
          <p:cNvPr id="5" name="Εικόνα 7" descr="EU flag-Erasmus+_vect_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72" y="199122"/>
            <a:ext cx="2428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:\Users\n.basili\Downloads\Time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01" y="65771"/>
            <a:ext cx="28289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134428" y="1210055"/>
            <a:ext cx="120575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FOCUS GROUP</a:t>
            </a:r>
          </a:p>
          <a:p>
            <a:pPr algn="ctr"/>
            <a:endParaRPr lang="it-IT" dirty="0" smtClean="0"/>
          </a:p>
          <a:p>
            <a:r>
              <a:rPr lang="it-IT" dirty="0"/>
              <a:t>Di cosa parliamo oggi:</a:t>
            </a:r>
          </a:p>
          <a:p>
            <a:pPr lvl="0"/>
            <a:endParaRPr lang="it-IT" dirty="0" smtClean="0"/>
          </a:p>
          <a:p>
            <a:pPr lvl="0"/>
            <a:r>
              <a:rPr lang="it-IT" dirty="0" smtClean="0"/>
              <a:t>1. </a:t>
            </a:r>
            <a:r>
              <a:rPr lang="it-IT" b="1" dirty="0" smtClean="0"/>
              <a:t>Programmi </a:t>
            </a:r>
            <a:r>
              <a:rPr lang="it-IT" b="1" dirty="0"/>
              <a:t>formativi per i mediatori: quali caratteristiche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/>
              <a:t>Presentazione di ‘La qualifica del mediatore interculturale. Contributi per il suo inserimento nel futuro sistema nazionale di certificazione delle competenze’, il lavoro del Gruppo di lavoro istituzionale sulla mediazione interculturale, a cura del CIES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/>
              <a:t>Presentazione </a:t>
            </a:r>
            <a:r>
              <a:rPr lang="it-IT" dirty="0" smtClean="0"/>
              <a:t>del profilo del mediatore culturale secondo il progetto TIME </a:t>
            </a:r>
          </a:p>
          <a:p>
            <a:r>
              <a:rPr lang="it-IT" dirty="0" smtClean="0"/>
              <a:t>DISCUSSIONE</a:t>
            </a:r>
          </a:p>
          <a:p>
            <a:r>
              <a:rPr lang="it-IT" dirty="0"/>
              <a:t> </a:t>
            </a:r>
          </a:p>
          <a:p>
            <a:pPr lvl="0"/>
            <a:r>
              <a:rPr lang="it-IT" dirty="0" smtClean="0"/>
              <a:t>2. </a:t>
            </a:r>
            <a:r>
              <a:rPr lang="it-IT" b="1" dirty="0" smtClean="0"/>
              <a:t>Quali </a:t>
            </a:r>
            <a:r>
              <a:rPr lang="it-IT" b="1" dirty="0"/>
              <a:t>conoscenze deve avere il mediatore in specifici settori</a:t>
            </a:r>
            <a:r>
              <a:rPr lang="it-IT" dirty="0"/>
              <a:t>:</a:t>
            </a:r>
          </a:p>
          <a:p>
            <a:r>
              <a:rPr lang="it-IT" dirty="0" smtClean="0"/>
              <a:t>accoglienza, sanità, scuola, assistenza sociale e legale  </a:t>
            </a:r>
          </a:p>
          <a:p>
            <a:r>
              <a:rPr lang="it-IT" dirty="0" smtClean="0"/>
              <a:t>DISCUSSIONE</a:t>
            </a:r>
            <a:endParaRPr lang="it-IT" dirty="0"/>
          </a:p>
          <a:p>
            <a:r>
              <a:rPr lang="it-IT" dirty="0"/>
              <a:t> </a:t>
            </a:r>
          </a:p>
          <a:p>
            <a:pPr lvl="0"/>
            <a:r>
              <a:rPr lang="it-IT" dirty="0" smtClean="0"/>
              <a:t>3. </a:t>
            </a:r>
            <a:r>
              <a:rPr lang="it-IT" b="1" dirty="0" smtClean="0"/>
              <a:t>Quali </a:t>
            </a:r>
            <a:r>
              <a:rPr lang="it-IT" b="1" dirty="0"/>
              <a:t>strumenti per facilitare l’</a:t>
            </a:r>
            <a:r>
              <a:rPr lang="it-IT" b="1" dirty="0" err="1"/>
              <a:t>occupabilità</a:t>
            </a:r>
            <a:r>
              <a:rPr lang="it-IT" b="1" dirty="0"/>
              <a:t> dei mediatori</a:t>
            </a:r>
            <a:r>
              <a:rPr lang="it-IT" dirty="0"/>
              <a:t>. L’esempio del Registro </a:t>
            </a:r>
            <a:r>
              <a:rPr lang="it-IT" dirty="0" smtClean="0"/>
              <a:t>pubblico</a:t>
            </a:r>
            <a:endParaRPr lang="it-IT" dirty="0"/>
          </a:p>
          <a:p>
            <a:pPr lvl="0"/>
            <a:r>
              <a:rPr lang="it-IT" dirty="0" smtClean="0"/>
              <a:t>DISCUSSIONE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1518" cy="1374281"/>
          </a:xfrm>
          <a:prstGeom prst="rect">
            <a:avLst/>
          </a:prstGeom>
        </p:spPr>
      </p:pic>
      <p:pic>
        <p:nvPicPr>
          <p:cNvPr id="5" name="Εικόνα 7" descr="EU flag-Erasmus+_vect_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72" y="199122"/>
            <a:ext cx="2428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:\Users\n.basili\Downloads\Time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01" y="65771"/>
            <a:ext cx="28289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134428" y="1547806"/>
            <a:ext cx="120575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Il Mediatore interculturale secondo TIME</a:t>
            </a:r>
          </a:p>
          <a:p>
            <a:pPr algn="ctr"/>
            <a:endParaRPr lang="it-IT" sz="2400" b="1" dirty="0" smtClean="0"/>
          </a:p>
          <a:p>
            <a:r>
              <a:rPr lang="en-US" dirty="0"/>
              <a:t>“Intercultural mediator is someone who is able to accompany relations between migrants and the specific social context, fostering the removal of linguistic and cultural barriers … and the access to services. Moreover, the intercultural mediator assists </a:t>
            </a:r>
            <a:r>
              <a:rPr lang="en-US" dirty="0" err="1"/>
              <a:t>organisations</a:t>
            </a:r>
            <a:r>
              <a:rPr lang="en-US" dirty="0"/>
              <a:t> in the process of making services offered to migrant users appropriate.” (</a:t>
            </a:r>
            <a:r>
              <a:rPr lang="en-US" dirty="0" err="1"/>
              <a:t>Chiarenza</a:t>
            </a:r>
            <a:r>
              <a:rPr lang="en-US" dirty="0"/>
              <a:t>, as cited in </a:t>
            </a:r>
            <a:r>
              <a:rPr lang="en-US" dirty="0" err="1"/>
              <a:t>Pöchhacker</a:t>
            </a:r>
            <a:r>
              <a:rPr lang="en-US" dirty="0"/>
              <a:t>, 2008)</a:t>
            </a:r>
            <a:endParaRPr lang="it-IT" dirty="0"/>
          </a:p>
          <a:p>
            <a:r>
              <a:rPr lang="en-US" dirty="0"/>
              <a:t> </a:t>
            </a:r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2400" b="1" dirty="0" smtClean="0"/>
              <a:t>La </a:t>
            </a:r>
            <a:r>
              <a:rPr lang="en-US" sz="2400" b="1" dirty="0" err="1" smtClean="0"/>
              <a:t>Mediazione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interculturale</a:t>
            </a:r>
            <a:r>
              <a:rPr lang="en-US" sz="2400" b="1" dirty="0" smtClean="0"/>
              <a:t> secondo TIME</a:t>
            </a:r>
            <a:endParaRPr lang="it-IT" sz="2400" b="1" dirty="0"/>
          </a:p>
          <a:p>
            <a:r>
              <a:rPr lang="en-US" dirty="0"/>
              <a:t>“Intercultural mediation refers to all activities that aim to reduce the negative consequences of language barriers, socio-cultural differences and tensions between ethnic groups” and local professionals. </a:t>
            </a:r>
            <a:endParaRPr lang="it-IT" dirty="0"/>
          </a:p>
          <a:p>
            <a:r>
              <a:rPr lang="it-IT" dirty="0" smtClean="0"/>
              <a:t>(</a:t>
            </a:r>
            <a:r>
              <a:rPr lang="x-none" dirty="0" smtClean="0"/>
              <a:t>Pöchhacker </a:t>
            </a:r>
            <a:r>
              <a:rPr lang="x-none" dirty="0"/>
              <a:t>F; Interpreting as </a:t>
            </a:r>
            <a:r>
              <a:rPr lang="x-none" dirty="0" smtClean="0"/>
              <a:t>mediation</a:t>
            </a:r>
            <a:r>
              <a:rPr lang="it-IT" dirty="0" smtClean="0"/>
              <a:t>, 2008)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6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1518" cy="1374281"/>
          </a:xfrm>
          <a:prstGeom prst="rect">
            <a:avLst/>
          </a:prstGeom>
        </p:spPr>
      </p:pic>
      <p:pic>
        <p:nvPicPr>
          <p:cNvPr id="5" name="Εικόνα 7" descr="EU flag-Erasmus+_vect_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72" y="199122"/>
            <a:ext cx="2428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:\Users\n.basili\Downloads\Time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01" y="65771"/>
            <a:ext cx="28289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970759" y="1033695"/>
            <a:ext cx="9353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FOCUS GROUP </a:t>
            </a:r>
          </a:p>
          <a:p>
            <a:r>
              <a:rPr lang="it-IT" b="1" dirty="0" smtClean="0"/>
              <a:t>Il percorso formativo dei mediatore interculturale: quali caratteristiche secondo il progetto TIME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720393"/>
              </p:ext>
            </p:extLst>
          </p:nvPr>
        </p:nvGraphicFramePr>
        <p:xfrm>
          <a:off x="477795" y="1886726"/>
          <a:ext cx="11038701" cy="43484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0387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/>
                        <a:t>Livello 5 dell’EQF</a:t>
                      </a:r>
                      <a:endParaRPr lang="it-IT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Tenere insieme formazione generale</a:t>
                      </a:r>
                      <a:r>
                        <a:rPr lang="it-IT" baseline="0" dirty="0" smtClean="0"/>
                        <a:t> e formazione specialistica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Certificazione/accreditamento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Costante aggiornamento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Ampia conoscenza del fenomeno migratorio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Esperienza di lavoro con i migranti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Livello</a:t>
                      </a:r>
                      <a:r>
                        <a:rPr lang="it-IT" baseline="0" dirty="0" smtClean="0"/>
                        <a:t> di conoscenza della lingua di mediazione e della lingua del paese di accoglienza C1 (prima dell’ingresso al corso)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Abilità interpersonali:</a:t>
                      </a:r>
                      <a:r>
                        <a:rPr lang="it-IT" baseline="0" dirty="0" smtClean="0"/>
                        <a:t> empatia, lavoro di squadra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aseline="0" dirty="0" smtClean="0"/>
                        <a:t>Competenze interculturali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aseline="0" dirty="0" smtClean="0"/>
                        <a:t>Deontologia ed etica professionale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aseline="0" dirty="0" smtClean="0"/>
                        <a:t>Abilità informatiche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8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1518" cy="1374281"/>
          </a:xfrm>
          <a:prstGeom prst="rect">
            <a:avLst/>
          </a:prstGeom>
        </p:spPr>
      </p:pic>
      <p:pic>
        <p:nvPicPr>
          <p:cNvPr id="5" name="Εικόνα 7" descr="EU flag-Erasmus+_vect_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72" y="199122"/>
            <a:ext cx="2428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:\Users\n.basili\Downloads\Time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01" y="65771"/>
            <a:ext cx="2828925" cy="942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859632"/>
              </p:ext>
            </p:extLst>
          </p:nvPr>
        </p:nvGraphicFramePr>
        <p:xfrm>
          <a:off x="90616" y="1524000"/>
          <a:ext cx="11986054" cy="53340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867541"/>
                <a:gridCol w="6118513"/>
              </a:tblGrid>
              <a:tr h="919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Mediazione interculturale e conoscenza del paese di accoglienza/residenza</a:t>
                      </a:r>
                    </a:p>
                    <a:p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Ruolo, compiti e campi di intervento di un mediatore interculturale</a:t>
                      </a:r>
                    </a:p>
                    <a:p>
                      <a:r>
                        <a:rPr lang="it-IT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Organizzazione e funzionamento del paese di accoglienza</a:t>
                      </a:r>
                    </a:p>
                    <a:p>
                      <a:r>
                        <a:rPr lang="it-IT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Quadro normativo sull’immigrazione e diritti dei migranti </a:t>
                      </a:r>
                    </a:p>
                    <a:p>
                      <a:r>
                        <a:rPr lang="it-IT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Formazione specialistica (sanità, scuola, assistenza sociale)</a:t>
                      </a:r>
                    </a:p>
                  </a:txBody>
                  <a:tcPr/>
                </a:tc>
              </a:tr>
              <a:tr h="711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scienze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Teoria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pratica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della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comunicazione</a:t>
                      </a:r>
                      <a:endParaRPr lang="it-IT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Elementi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psicologia</a:t>
                      </a: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it-IT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antropologia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sociologia</a:t>
                      </a:r>
                      <a:endParaRPr lang="it-IT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Caratteristiche dei gruppi vulnerabili </a:t>
                      </a:r>
                    </a:p>
                  </a:txBody>
                  <a:tcPr/>
                </a:tc>
              </a:tr>
              <a:tr h="508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Mediazione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Tecniche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risoluzione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dei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conflitti</a:t>
                      </a:r>
                      <a:endParaRPr lang="it-IT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Strategie di resilienza e di risoluzione dei conflitti su base etnica</a:t>
                      </a:r>
                    </a:p>
                  </a:txBody>
                  <a:tcPr/>
                </a:tc>
              </a:tr>
              <a:tr h="4946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Terminologia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specialistica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interpretariato</a:t>
                      </a:r>
                      <a:endParaRPr lang="it-IT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Terminologia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legale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scolastica</a:t>
                      </a:r>
                      <a:endParaRPr lang="it-IT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Tecniche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interpretariato</a:t>
                      </a:r>
                      <a:endParaRPr lang="it-IT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11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Strumenti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etica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professionale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Codice deontologico e di condotta professionale</a:t>
                      </a:r>
                    </a:p>
                    <a:p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Diritti dei mediatori, networking, registri (albi)</a:t>
                      </a:r>
                    </a:p>
                    <a:p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Consapevolezza del ruolo in differenti contesti di azione</a:t>
                      </a:r>
                    </a:p>
                  </a:txBody>
                  <a:tcPr/>
                </a:tc>
              </a:tr>
              <a:tr h="919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Abilità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delle email (livello medio)</a:t>
                      </a:r>
                    </a:p>
                    <a:p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Capacità di navigazione internet  (livello avanzato)</a:t>
                      </a:r>
                    </a:p>
                    <a:p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di word, di piattaforme e-learning (livello medio)</a:t>
                      </a:r>
                    </a:p>
                    <a:p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di tecnologia per videoconferenza (livello avanzato)</a:t>
                      </a:r>
                    </a:p>
                  </a:txBody>
                  <a:tcPr/>
                </a:tc>
              </a:tr>
              <a:tr h="8897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Competenze, abilità, attitudini personali, interpersonali e personali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Empatia </a:t>
                      </a:r>
                    </a:p>
                    <a:p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Lavoro di squadra</a:t>
                      </a:r>
                    </a:p>
                    <a:p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Consapevolezza culturale</a:t>
                      </a:r>
                    </a:p>
                    <a:p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Abilità di interpretariato che tenga conto dei fattori culturali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326292" y="927632"/>
            <a:ext cx="10437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FOCUS GROUP: caratteristiche e competenze del mediatore, i desiderata secondo TIME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6267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1518" cy="1374281"/>
          </a:xfrm>
          <a:prstGeom prst="rect">
            <a:avLst/>
          </a:prstGeom>
        </p:spPr>
      </p:pic>
      <p:pic>
        <p:nvPicPr>
          <p:cNvPr id="5" name="Εικόνα 7" descr="EU flag-Erasmus+_vect_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72" y="199122"/>
            <a:ext cx="2428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:\Users\n.basili\Downloads\Time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01" y="65771"/>
            <a:ext cx="28289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804494" y="3168279"/>
            <a:ext cx="3040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Creare un programma formativo per i mediatori interculturali che operano con i migranti e promuovere la loro </a:t>
            </a:r>
            <a:r>
              <a:rPr lang="it-IT" dirty="0" err="1" smtClean="0"/>
              <a:t>occupabilità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Ovale 2"/>
          <p:cNvSpPr/>
          <p:nvPr/>
        </p:nvSpPr>
        <p:spPr>
          <a:xfrm>
            <a:off x="296460" y="2592117"/>
            <a:ext cx="3822357" cy="266362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4852086" y="1567884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4852086" y="2264237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4852086" y="2949219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4852086" y="3701458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4901513" y="4470043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4852086" y="5325109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 rot="20396964">
            <a:off x="52299" y="1944374"/>
            <a:ext cx="2303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Obiettivo del progetto</a:t>
            </a:r>
          </a:p>
          <a:p>
            <a:endParaRPr lang="it-IT" b="1" dirty="0"/>
          </a:p>
        </p:txBody>
      </p:sp>
      <p:sp>
        <p:nvSpPr>
          <p:cNvPr id="15" name="Rectangle 3"/>
          <p:cNvSpPr txBox="1">
            <a:spLocks/>
          </p:cNvSpPr>
          <p:nvPr/>
        </p:nvSpPr>
        <p:spPr>
          <a:xfrm>
            <a:off x="5929348" y="1567884"/>
            <a:ext cx="6139084" cy="4729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it-IT" sz="1800" dirty="0" smtClean="0"/>
              <a:t>Presentare </a:t>
            </a:r>
            <a:r>
              <a:rPr lang="en-US" altLang="it-IT" sz="1800" dirty="0" err="1" smtClean="0"/>
              <a:t>il</a:t>
            </a:r>
            <a:r>
              <a:rPr lang="en-US" altLang="it-IT" sz="1800" dirty="0" smtClean="0"/>
              <a:t> panorama </a:t>
            </a:r>
            <a:r>
              <a:rPr lang="en-US" altLang="it-IT" sz="1800" dirty="0" err="1" smtClean="0"/>
              <a:t>europeo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dei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programmi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formativi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rivolti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ai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mediatori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interculturali</a:t>
            </a:r>
            <a:r>
              <a:rPr lang="en-US" altLang="it-IT" sz="1800" dirty="0" smtClean="0"/>
              <a:t> e le </a:t>
            </a:r>
            <a:r>
              <a:rPr lang="en-US" altLang="it-IT" sz="1800" dirty="0" err="1" smtClean="0"/>
              <a:t>pratiche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che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facilitano</a:t>
            </a:r>
            <a:r>
              <a:rPr lang="en-US" altLang="it-IT" sz="1800" dirty="0" smtClean="0"/>
              <a:t> la </a:t>
            </a:r>
            <a:r>
              <a:rPr lang="en-US" altLang="it-IT" sz="1800" dirty="0" err="1" smtClean="0"/>
              <a:t>loro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occupazione</a:t>
            </a:r>
            <a:endParaRPr lang="en-US" altLang="it-IT" sz="1800" dirty="0" smtClean="0"/>
          </a:p>
          <a:p>
            <a:pPr algn="l"/>
            <a:r>
              <a:rPr lang="en-US" altLang="it-IT" sz="1800" dirty="0" err="1" smtClean="0"/>
              <a:t>Trasferire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buone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pratiche</a:t>
            </a:r>
            <a:r>
              <a:rPr lang="en-US" altLang="it-IT" sz="1800" dirty="0" smtClean="0"/>
              <a:t> </a:t>
            </a:r>
          </a:p>
          <a:p>
            <a:pPr algn="l"/>
            <a:r>
              <a:rPr lang="en-US" altLang="it-IT" sz="1800" dirty="0" err="1" smtClean="0"/>
              <a:t>Creare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programmi</a:t>
            </a:r>
            <a:r>
              <a:rPr lang="en-US" altLang="it-IT" sz="1800" dirty="0" smtClean="0"/>
              <a:t> di </a:t>
            </a:r>
            <a:r>
              <a:rPr lang="en-US" altLang="it-IT" sz="1800" dirty="0" err="1" smtClean="0"/>
              <a:t>formazione</a:t>
            </a:r>
            <a:r>
              <a:rPr lang="en-US" altLang="it-IT" sz="1800" dirty="0" smtClean="0"/>
              <a:t> per </a:t>
            </a:r>
            <a:r>
              <a:rPr lang="en-US" altLang="it-IT" sz="1800" dirty="0" err="1" smtClean="0"/>
              <a:t>i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mediatori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che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rispondano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ai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bisogni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dei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paesi</a:t>
            </a:r>
            <a:r>
              <a:rPr lang="en-US" altLang="it-IT" sz="1800" dirty="0" smtClean="0"/>
              <a:t> partner e </a:t>
            </a:r>
            <a:r>
              <a:rPr lang="en-US" altLang="it-IT" sz="1800" dirty="0" err="1" smtClean="0"/>
              <a:t>agli</a:t>
            </a:r>
            <a:r>
              <a:rPr lang="en-US" altLang="it-IT" sz="1800" dirty="0" smtClean="0"/>
              <a:t> standard </a:t>
            </a:r>
            <a:r>
              <a:rPr lang="en-US" altLang="it-IT" sz="1800" dirty="0" err="1" smtClean="0"/>
              <a:t>accademici</a:t>
            </a:r>
            <a:endParaRPr lang="en-US" altLang="it-IT" sz="1800" dirty="0" smtClean="0"/>
          </a:p>
          <a:p>
            <a:pPr algn="l"/>
            <a:r>
              <a:rPr lang="en-US" altLang="it-IT" sz="1800" dirty="0" err="1" smtClean="0"/>
              <a:t>Suggerire</a:t>
            </a:r>
            <a:r>
              <a:rPr lang="en-US" altLang="it-IT" sz="1800" dirty="0" smtClean="0"/>
              <a:t> </a:t>
            </a:r>
            <a:r>
              <a:rPr lang="en-US" altLang="it-IT" sz="1800" b="1" dirty="0" err="1" smtClean="0"/>
              <a:t>strumenti</a:t>
            </a:r>
            <a:r>
              <a:rPr lang="en-US" altLang="it-IT" sz="1800" b="1" dirty="0" smtClean="0"/>
              <a:t> di </a:t>
            </a:r>
            <a:r>
              <a:rPr lang="en-US" altLang="it-IT" sz="1800" b="1" dirty="0" err="1" smtClean="0"/>
              <a:t>valutazione</a:t>
            </a:r>
            <a:r>
              <a:rPr lang="en-US" altLang="it-IT" sz="1800" b="1" dirty="0" smtClean="0"/>
              <a:t> </a:t>
            </a:r>
            <a:r>
              <a:rPr lang="en-US" altLang="it-IT" sz="1800" dirty="0" err="1" smtClean="0"/>
              <a:t>dei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programmi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formativi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rivolti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ai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mediatori</a:t>
            </a:r>
            <a:endParaRPr lang="en-US" altLang="it-IT" sz="1800" dirty="0" smtClean="0"/>
          </a:p>
          <a:p>
            <a:pPr algn="l"/>
            <a:r>
              <a:rPr lang="en-US" altLang="it-IT" sz="1800" dirty="0" err="1" smtClean="0"/>
              <a:t>Promuovere</a:t>
            </a:r>
            <a:r>
              <a:rPr lang="en-US" altLang="it-IT" sz="1800" dirty="0" smtClean="0"/>
              <a:t> la </a:t>
            </a:r>
            <a:r>
              <a:rPr lang="en-US" altLang="it-IT" sz="1800" b="1" dirty="0" err="1" smtClean="0"/>
              <a:t>standardizzazione</a:t>
            </a:r>
            <a:r>
              <a:rPr lang="en-US" altLang="it-IT" sz="1800" b="1" dirty="0" smtClean="0"/>
              <a:t>, la </a:t>
            </a:r>
            <a:r>
              <a:rPr lang="en-US" altLang="it-IT" sz="1800" b="1" dirty="0" err="1" smtClean="0"/>
              <a:t>validazione</a:t>
            </a:r>
            <a:r>
              <a:rPr lang="en-US" altLang="it-IT" sz="1800" b="1" dirty="0" smtClean="0"/>
              <a:t> e </a:t>
            </a:r>
            <a:r>
              <a:rPr lang="en-US" altLang="it-IT" sz="1800" b="1" dirty="0" err="1" smtClean="0"/>
              <a:t>il</a:t>
            </a:r>
            <a:r>
              <a:rPr lang="en-US" altLang="it-IT" sz="1800" b="1" dirty="0" smtClean="0"/>
              <a:t> </a:t>
            </a:r>
            <a:r>
              <a:rPr lang="en-US" altLang="it-IT" sz="1800" b="1" dirty="0" err="1" smtClean="0"/>
              <a:t>riconoscimento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della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formazione</a:t>
            </a:r>
            <a:r>
              <a:rPr lang="en-US" altLang="it-IT" sz="1800" dirty="0" smtClean="0"/>
              <a:t> e del </a:t>
            </a:r>
            <a:r>
              <a:rPr lang="en-US" altLang="it-IT" sz="1800" dirty="0" err="1" smtClean="0"/>
              <a:t>lavoro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dei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mediatori</a:t>
            </a:r>
            <a:r>
              <a:rPr lang="en-US" altLang="it-IT" sz="1800" dirty="0" smtClean="0"/>
              <a:t>  </a:t>
            </a:r>
          </a:p>
          <a:p>
            <a:pPr algn="l"/>
            <a:r>
              <a:rPr lang="en-US" altLang="it-IT" sz="1800" dirty="0" err="1" smtClean="0"/>
              <a:t>Accrescere</a:t>
            </a:r>
            <a:r>
              <a:rPr lang="en-US" altLang="it-IT" sz="1800" dirty="0" smtClean="0"/>
              <a:t> la </a:t>
            </a:r>
            <a:r>
              <a:rPr lang="en-US" altLang="it-IT" sz="1800" dirty="0" err="1" smtClean="0"/>
              <a:t>consapevolezza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nei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decisori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politici</a:t>
            </a:r>
            <a:r>
              <a:rPr lang="en-US" altLang="it-IT" sz="1800" dirty="0" smtClean="0"/>
              <a:t> e </a:t>
            </a:r>
            <a:r>
              <a:rPr lang="en-US" altLang="it-IT" sz="1800" dirty="0" err="1" smtClean="0"/>
              <a:t>negli</a:t>
            </a:r>
            <a:r>
              <a:rPr lang="en-US" altLang="it-IT" sz="1800" dirty="0" smtClean="0"/>
              <a:t> stakeholder </a:t>
            </a:r>
            <a:r>
              <a:rPr lang="en-US" altLang="it-IT" sz="1800" dirty="0" err="1" smtClean="0"/>
              <a:t>coinvolti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nell’immigrazione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della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necessità</a:t>
            </a:r>
            <a:r>
              <a:rPr lang="en-US" altLang="it-IT" sz="1800" dirty="0" smtClean="0"/>
              <a:t> di </a:t>
            </a:r>
            <a:r>
              <a:rPr lang="en-US" altLang="it-IT" sz="1800" dirty="0" err="1" smtClean="0"/>
              <a:t>sostenere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l’occupazione</a:t>
            </a:r>
            <a:r>
              <a:rPr lang="en-US" altLang="it-IT" sz="1800" dirty="0" smtClean="0"/>
              <a:t> di MI ben </a:t>
            </a:r>
            <a:r>
              <a:rPr lang="en-US" altLang="it-IT" sz="1800" dirty="0" err="1" smtClean="0"/>
              <a:t>formati</a:t>
            </a:r>
            <a:r>
              <a:rPr lang="en-US" altLang="it-IT" sz="1800" dirty="0" smtClean="0"/>
              <a:t> </a:t>
            </a:r>
          </a:p>
          <a:p>
            <a:pPr algn="l"/>
            <a:r>
              <a:rPr lang="en-US" altLang="it-IT" sz="1800" dirty="0" err="1" smtClean="0"/>
              <a:t>Contribuire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alla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definizione</a:t>
            </a:r>
            <a:r>
              <a:rPr lang="en-US" altLang="it-IT" sz="1800" dirty="0" smtClean="0"/>
              <a:t> di </a:t>
            </a:r>
            <a:r>
              <a:rPr lang="en-US" altLang="it-IT" sz="1800" dirty="0" err="1" smtClean="0"/>
              <a:t>una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politica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migratoria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più</a:t>
            </a:r>
            <a:r>
              <a:rPr lang="en-US" altLang="it-IT" sz="1800" dirty="0" smtClean="0"/>
              <a:t> </a:t>
            </a:r>
            <a:r>
              <a:rPr lang="en-US" altLang="it-IT" sz="1800" dirty="0" err="1" smtClean="0"/>
              <a:t>inclusiva</a:t>
            </a:r>
            <a:r>
              <a:rPr lang="en-US" altLang="it-IT" sz="1800" dirty="0" smtClean="0"/>
              <a:t> in UE</a:t>
            </a:r>
            <a:endParaRPr lang="el-GR" altLang="it-IT" sz="1800" dirty="0" smtClean="0"/>
          </a:p>
        </p:txBody>
      </p:sp>
    </p:spTree>
    <p:extLst>
      <p:ext uri="{BB962C8B-B14F-4D97-AF65-F5344CB8AC3E}">
        <p14:creationId xmlns:p14="http://schemas.microsoft.com/office/powerpoint/2010/main" val="13556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1518" cy="1374281"/>
          </a:xfrm>
          <a:prstGeom prst="rect">
            <a:avLst/>
          </a:prstGeom>
        </p:spPr>
      </p:pic>
      <p:pic>
        <p:nvPicPr>
          <p:cNvPr id="5" name="Εικόνα 7" descr="EU flag-Erasmus+_vect_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72" y="199122"/>
            <a:ext cx="2428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:\Users\n.basili\Downloads\Time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01" y="65771"/>
            <a:ext cx="28289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1648679" y="2069360"/>
            <a:ext cx="75293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it-IT" dirty="0"/>
          </a:p>
          <a:p>
            <a:pPr lvl="0" algn="ctr"/>
            <a:r>
              <a:rPr lang="it-IT" b="1" dirty="0" smtClean="0"/>
              <a:t>Quali </a:t>
            </a:r>
            <a:r>
              <a:rPr lang="it-IT" b="1" dirty="0"/>
              <a:t>conoscenze deve avere il mediatore in specifici settori</a:t>
            </a:r>
            <a:r>
              <a:rPr lang="it-IT" dirty="0" smtClean="0"/>
              <a:t>:</a:t>
            </a:r>
          </a:p>
          <a:p>
            <a:pPr lvl="0" algn="ctr"/>
            <a:endParaRPr lang="it-IT" dirty="0"/>
          </a:p>
          <a:p>
            <a:pPr algn="ctr"/>
            <a:r>
              <a:rPr lang="it-IT" b="1" dirty="0" smtClean="0">
                <a:solidFill>
                  <a:srgbClr val="0070C0"/>
                </a:solidFill>
              </a:rPr>
              <a:t>Accoglienza</a:t>
            </a:r>
          </a:p>
          <a:p>
            <a:pPr algn="ctr"/>
            <a:endParaRPr lang="it-IT" dirty="0"/>
          </a:p>
          <a:p>
            <a:pPr algn="ctr"/>
            <a:r>
              <a:rPr lang="it-IT" b="1" dirty="0" smtClean="0">
                <a:solidFill>
                  <a:srgbClr val="0070C0"/>
                </a:solidFill>
              </a:rPr>
              <a:t>Sanità</a:t>
            </a:r>
          </a:p>
          <a:p>
            <a:pPr algn="ctr"/>
            <a:endParaRPr lang="it-IT" b="1" dirty="0">
              <a:solidFill>
                <a:srgbClr val="0070C0"/>
              </a:solidFill>
            </a:endParaRPr>
          </a:p>
          <a:p>
            <a:pPr algn="ctr"/>
            <a:r>
              <a:rPr lang="it-IT" b="1" dirty="0" smtClean="0">
                <a:solidFill>
                  <a:srgbClr val="0070C0"/>
                </a:solidFill>
              </a:rPr>
              <a:t>Scuola</a:t>
            </a:r>
          </a:p>
          <a:p>
            <a:pPr algn="ctr"/>
            <a:endParaRPr lang="it-IT" b="1" dirty="0">
              <a:solidFill>
                <a:srgbClr val="0070C0"/>
              </a:solidFill>
            </a:endParaRPr>
          </a:p>
          <a:p>
            <a:pPr algn="ctr"/>
            <a:r>
              <a:rPr lang="it-IT" b="1" dirty="0" smtClean="0">
                <a:solidFill>
                  <a:srgbClr val="0070C0"/>
                </a:solidFill>
              </a:rPr>
              <a:t>Assistenza </a:t>
            </a:r>
            <a:r>
              <a:rPr lang="it-IT" b="1" dirty="0">
                <a:solidFill>
                  <a:srgbClr val="0070C0"/>
                </a:solidFill>
              </a:rPr>
              <a:t>sociale e legale  </a:t>
            </a:r>
            <a:endParaRPr lang="it-IT" b="1" dirty="0" smtClean="0">
              <a:solidFill>
                <a:srgbClr val="0070C0"/>
              </a:solidFill>
            </a:endParaRPr>
          </a:p>
          <a:p>
            <a:pPr algn="ctr"/>
            <a:endParaRPr lang="it-IT" dirty="0"/>
          </a:p>
          <a:p>
            <a:pPr algn="ctr"/>
            <a:r>
              <a:rPr lang="it-IT" dirty="0" smtClean="0"/>
              <a:t>Tipologie/caratteristiche dei percorsi di aggiornamento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518927" y="1231348"/>
            <a:ext cx="1788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400" b="1" dirty="0"/>
              <a:t>Focus </a:t>
            </a:r>
            <a:r>
              <a:rPr lang="it-IT" sz="2400" b="1" dirty="0" err="1" smtClean="0"/>
              <a:t>gorup</a:t>
            </a:r>
            <a:r>
              <a:rPr lang="it-IT" sz="2400" b="1" dirty="0" smtClean="0"/>
              <a:t> 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9888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1518" cy="1374281"/>
          </a:xfrm>
          <a:prstGeom prst="rect">
            <a:avLst/>
          </a:prstGeom>
        </p:spPr>
      </p:pic>
      <p:pic>
        <p:nvPicPr>
          <p:cNvPr id="5" name="Εικόνα 7" descr="EU flag-Erasmus+_vect_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72" y="199122"/>
            <a:ext cx="2428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:\Users\n.basili\Downloads\Time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01" y="65771"/>
            <a:ext cx="28289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370703" y="1435100"/>
            <a:ext cx="934994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400" b="1" dirty="0" smtClean="0"/>
              <a:t>Quali </a:t>
            </a:r>
            <a:r>
              <a:rPr lang="it-IT" sz="2400" b="1" dirty="0"/>
              <a:t>strumenti per facilitare l’</a:t>
            </a:r>
            <a:r>
              <a:rPr lang="it-IT" sz="2400" b="1" dirty="0" err="1"/>
              <a:t>occupabilità</a:t>
            </a:r>
            <a:r>
              <a:rPr lang="it-IT" sz="2400" b="1" dirty="0"/>
              <a:t> dei </a:t>
            </a:r>
            <a:r>
              <a:rPr lang="it-IT" sz="2400" b="1" dirty="0" smtClean="0"/>
              <a:t>mediatori</a:t>
            </a:r>
          </a:p>
          <a:p>
            <a:pPr lvl="0"/>
            <a:endParaRPr lang="it-IT" dirty="0"/>
          </a:p>
          <a:p>
            <a:pPr lvl="0"/>
            <a:r>
              <a:rPr lang="it-IT" dirty="0" smtClean="0"/>
              <a:t>L’esempio </a:t>
            </a:r>
            <a:r>
              <a:rPr lang="it-IT" dirty="0"/>
              <a:t>del Registro </a:t>
            </a:r>
            <a:r>
              <a:rPr lang="it-IT" dirty="0" smtClean="0"/>
              <a:t>pubblico</a:t>
            </a:r>
          </a:p>
          <a:p>
            <a:pPr lvl="0"/>
            <a:endParaRPr lang="it-IT" dirty="0"/>
          </a:p>
          <a:p>
            <a:pPr algn="ctr"/>
            <a:r>
              <a:rPr lang="it-IT" dirty="0" smtClean="0"/>
              <a:t>Obiettivi:</a:t>
            </a:r>
            <a:endParaRPr lang="it-IT" dirty="0"/>
          </a:p>
          <a:p>
            <a:pPr algn="ctr"/>
            <a:r>
              <a:rPr lang="it-IT" dirty="0"/>
              <a:t>1. Monitorare la presenza dei mediatori </a:t>
            </a:r>
          </a:p>
          <a:p>
            <a:pPr algn="ctr"/>
            <a:r>
              <a:rPr lang="it-IT" dirty="0"/>
              <a:t>2. Verificare le loro competenze, conoscenze</a:t>
            </a:r>
          </a:p>
          <a:p>
            <a:pPr algn="ctr"/>
            <a:r>
              <a:rPr lang="it-IT" dirty="0"/>
              <a:t>3. Individuare gli attori della formazione</a:t>
            </a:r>
          </a:p>
          <a:p>
            <a:pPr algn="ctr"/>
            <a:r>
              <a:rPr lang="it-IT" dirty="0"/>
              <a:t>4. Proporre corsi di aggiornamento </a:t>
            </a:r>
          </a:p>
          <a:p>
            <a:pPr algn="ctr"/>
            <a:r>
              <a:rPr lang="it-IT" dirty="0"/>
              <a:t>5. Conoscere luoghi e enti in cui operano i mediatori</a:t>
            </a:r>
          </a:p>
          <a:p>
            <a:pPr lvl="0"/>
            <a:r>
              <a:rPr lang="it-IT" dirty="0" smtClean="0"/>
              <a:t> </a:t>
            </a:r>
          </a:p>
          <a:p>
            <a:pPr lvl="0"/>
            <a:r>
              <a:rPr lang="it-IT" dirty="0" err="1" smtClean="0"/>
              <a:t>Tasferibile</a:t>
            </a:r>
            <a:r>
              <a:rPr lang="it-IT" dirty="0" smtClean="0"/>
              <a:t>/replicabile? Come?</a:t>
            </a:r>
          </a:p>
          <a:p>
            <a:pPr lvl="0"/>
            <a:endParaRPr lang="it-IT" dirty="0"/>
          </a:p>
          <a:p>
            <a:pPr lvl="0"/>
            <a:endParaRPr lang="it-IT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362465" y="5462440"/>
            <a:ext cx="10859771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Esempio: in Grecia il </a:t>
            </a:r>
            <a:r>
              <a:rPr lang="it-IT" b="1" dirty="0" err="1" smtClean="0"/>
              <a:t>Registry</a:t>
            </a:r>
            <a:r>
              <a:rPr lang="it-IT" b="1" dirty="0" smtClean="0"/>
              <a:t> </a:t>
            </a:r>
            <a:r>
              <a:rPr lang="it-IT" b="1" dirty="0"/>
              <a:t>of Trained Intercultural </a:t>
            </a:r>
            <a:r>
              <a:rPr lang="it-IT" b="1" dirty="0" err="1"/>
              <a:t>Mediators</a:t>
            </a:r>
            <a:r>
              <a:rPr lang="it-IT" b="1" dirty="0"/>
              <a:t> </a:t>
            </a:r>
            <a:r>
              <a:rPr lang="it-IT" dirty="0" smtClean="0"/>
              <a:t>offre a tutte </a:t>
            </a:r>
            <a:r>
              <a:rPr lang="it-IT" dirty="0"/>
              <a:t>le istituzioni </a:t>
            </a:r>
            <a:r>
              <a:rPr lang="it-IT" dirty="0" smtClean="0"/>
              <a:t>greche che </a:t>
            </a:r>
            <a:r>
              <a:rPr lang="it-IT" dirty="0"/>
              <a:t>hanno bisogno di  servizi </a:t>
            </a:r>
            <a:r>
              <a:rPr lang="it-IT" dirty="0" smtClean="0"/>
              <a:t>di mediazione interculturale la </a:t>
            </a:r>
            <a:r>
              <a:rPr lang="it-IT" dirty="0"/>
              <a:t>possibilità di cercare un mediatore esperto per la lingua e la zona in questione e mettersi in contatto con lui / lei direttamente.</a:t>
            </a:r>
          </a:p>
        </p:txBody>
      </p:sp>
    </p:spTree>
    <p:extLst>
      <p:ext uri="{BB962C8B-B14F-4D97-AF65-F5344CB8AC3E}">
        <p14:creationId xmlns:p14="http://schemas.microsoft.com/office/powerpoint/2010/main" val="84545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1518" cy="1374281"/>
          </a:xfrm>
          <a:prstGeom prst="rect">
            <a:avLst/>
          </a:prstGeom>
        </p:spPr>
      </p:pic>
      <p:pic>
        <p:nvPicPr>
          <p:cNvPr id="5" name="Εικόνα 7" descr="EU flag-Erasmus+_vect_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72" y="199122"/>
            <a:ext cx="2428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:\Users\n.basili\Downloads\Time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01" y="65771"/>
            <a:ext cx="28289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807308" y="3278659"/>
            <a:ext cx="237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r>
              <a:rPr lang="it-IT" dirty="0"/>
              <a:t> </a:t>
            </a:r>
          </a:p>
          <a:p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562124" y="1807852"/>
            <a:ext cx="676537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Grazie per l’attenzione e la partecipazione!</a:t>
            </a:r>
          </a:p>
          <a:p>
            <a:pPr algn="ctr"/>
            <a:endParaRPr lang="it-IT" dirty="0"/>
          </a:p>
          <a:p>
            <a:pPr algn="ctr"/>
            <a:r>
              <a:rPr lang="it-IT" dirty="0" smtClean="0"/>
              <a:t>Info </a:t>
            </a:r>
          </a:p>
          <a:p>
            <a:pPr algn="ctr"/>
            <a:endParaRPr lang="it-IT" dirty="0"/>
          </a:p>
          <a:p>
            <a:pPr algn="ctr"/>
            <a:r>
              <a:rPr lang="it-IT" dirty="0" smtClean="0"/>
              <a:t>Nicoletta Basili </a:t>
            </a:r>
          </a:p>
          <a:p>
            <a:pPr algn="ctr"/>
            <a:r>
              <a:rPr lang="it-IT" dirty="0" smtClean="0">
                <a:hlinkClick r:id="rId5"/>
              </a:rPr>
              <a:t>n.basili@programmaintegra.it</a:t>
            </a:r>
            <a:r>
              <a:rPr lang="it-IT" dirty="0" smtClean="0"/>
              <a:t> </a:t>
            </a:r>
          </a:p>
          <a:p>
            <a:pPr algn="ctr"/>
            <a:endParaRPr lang="it-IT" dirty="0"/>
          </a:p>
          <a:p>
            <a:pPr algn="ctr"/>
            <a:r>
              <a:rPr lang="it-IT" dirty="0" smtClean="0"/>
              <a:t>Costanza </a:t>
            </a:r>
            <a:r>
              <a:rPr lang="it-IT" dirty="0" err="1" smtClean="0"/>
              <a:t>Raguso</a:t>
            </a:r>
            <a:r>
              <a:rPr lang="it-IT" dirty="0" smtClean="0"/>
              <a:t> </a:t>
            </a:r>
          </a:p>
          <a:p>
            <a:pPr algn="ctr"/>
            <a:r>
              <a:rPr lang="it-IT" dirty="0" smtClean="0">
                <a:hlinkClick r:id="rId6"/>
              </a:rPr>
              <a:t>c.raguso@programmaintegra.it</a:t>
            </a:r>
            <a:endParaRPr lang="it-IT" dirty="0" smtClean="0"/>
          </a:p>
          <a:p>
            <a:pPr algn="ctr"/>
            <a:endParaRPr lang="it-IT" dirty="0"/>
          </a:p>
          <a:p>
            <a:pPr algn="ctr"/>
            <a:r>
              <a:rPr lang="it-IT" dirty="0" smtClean="0">
                <a:hlinkClick r:id="rId7"/>
              </a:rPr>
              <a:t>www.programmaintegra.it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602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1518" cy="1374281"/>
          </a:xfrm>
          <a:prstGeom prst="rect">
            <a:avLst/>
          </a:prstGeom>
        </p:spPr>
      </p:pic>
      <p:pic>
        <p:nvPicPr>
          <p:cNvPr id="5" name="Εικόνα 7" descr="EU flag-Erasmus+_vect_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72" y="199122"/>
            <a:ext cx="2428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:\Users\n.basili\Downloads\Time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01" y="65771"/>
            <a:ext cx="28289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/>
          <p:cNvSpPr txBox="1">
            <a:spLocks/>
          </p:cNvSpPr>
          <p:nvPr/>
        </p:nvSpPr>
        <p:spPr>
          <a:xfrm>
            <a:off x="231779" y="1262770"/>
            <a:ext cx="5898032" cy="4497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+mn-lt"/>
              </a:rPr>
              <a:t>Attività</a:t>
            </a:r>
            <a:r>
              <a:rPr lang="en-US" sz="4000" dirty="0" smtClean="0">
                <a:latin typeface="+mn-lt"/>
              </a:rPr>
              <a:t> </a:t>
            </a:r>
            <a:endParaRPr lang="el-GR" sz="4000" dirty="0" smtClean="0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86366" y="3766233"/>
            <a:ext cx="2382234" cy="109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Font typeface="Wingdings 3" panose="05040102010807070707" pitchFamily="18" charset="2"/>
              <a:buNone/>
            </a:pPr>
            <a:r>
              <a:rPr lang="en-US" sz="2800" dirty="0">
                <a:latin typeface="+mn-lt"/>
              </a:rPr>
              <a:t>Intellectual Outputs</a:t>
            </a:r>
            <a:endParaRPr lang="el-GR" sz="2800" dirty="0">
              <a:latin typeface="+mn-lt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2296150">
            <a:off x="1701666" y="2050241"/>
            <a:ext cx="692150" cy="1303438"/>
          </a:xfrm>
          <a:prstGeom prst="downArrow">
            <a:avLst>
              <a:gd name="adj1" fmla="val 39500"/>
              <a:gd name="adj2" fmla="val 87233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 rot="19498243">
            <a:off x="4281306" y="2044068"/>
            <a:ext cx="747713" cy="1384344"/>
          </a:xfrm>
          <a:prstGeom prst="downArrow">
            <a:avLst>
              <a:gd name="adj1" fmla="val 39500"/>
              <a:gd name="adj2" fmla="val 8075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2797542" y="2863428"/>
            <a:ext cx="944951" cy="1922756"/>
          </a:xfrm>
          <a:prstGeom prst="downArrow">
            <a:avLst>
              <a:gd name="adj1" fmla="val 50000"/>
              <a:gd name="adj2" fmla="val 133776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2047741" y="5356908"/>
            <a:ext cx="2644909" cy="953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Font typeface="Wingdings 3" panose="05040102010807070707" pitchFamily="18" charset="2"/>
              <a:buNone/>
            </a:pPr>
            <a:r>
              <a:rPr lang="en-US" sz="2800" dirty="0" smtClean="0">
                <a:latin typeface="+mn-lt"/>
              </a:rPr>
              <a:t>Meeting </a:t>
            </a:r>
            <a:r>
              <a:rPr lang="en-US" sz="2800" dirty="0" err="1" smtClean="0">
                <a:latin typeface="+mn-lt"/>
              </a:rPr>
              <a:t>transnazionali</a:t>
            </a:r>
            <a:r>
              <a:rPr lang="en-US" sz="2800" dirty="0" smtClean="0">
                <a:latin typeface="+mn-lt"/>
              </a:rPr>
              <a:t> </a:t>
            </a:r>
            <a:endParaRPr lang="el-GR" sz="2800" dirty="0">
              <a:latin typeface="+mn-lt"/>
            </a:endParaRP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6848947" y="4394882"/>
            <a:ext cx="1379066" cy="679393"/>
          </a:xfrm>
          <a:prstGeom prst="rightArrow">
            <a:avLst>
              <a:gd name="adj1" fmla="val 50000"/>
              <a:gd name="adj2" fmla="val 99315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6848947" y="5487082"/>
            <a:ext cx="1382241" cy="727063"/>
          </a:xfrm>
          <a:prstGeom prst="rightArrow">
            <a:avLst>
              <a:gd name="adj1" fmla="val 50000"/>
              <a:gd name="adj2" fmla="val 99315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8757042" y="4444097"/>
            <a:ext cx="2850758" cy="4899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Font typeface="Wingdings 3" panose="05040102010807070707" pitchFamily="18" charset="2"/>
              <a:buNone/>
            </a:pPr>
            <a:r>
              <a:rPr lang="en-US" sz="2800">
                <a:latin typeface="+mn-lt"/>
              </a:rPr>
              <a:t>Management</a:t>
            </a:r>
            <a:endParaRPr lang="el-GR" sz="2800">
              <a:latin typeface="+mn-lt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8804667" y="5520422"/>
            <a:ext cx="2850758" cy="4899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Font typeface="Wingdings 3" panose="05040102010807070707" pitchFamily="18" charset="2"/>
              <a:buNone/>
            </a:pPr>
            <a:r>
              <a:rPr lang="en-US" sz="2800" dirty="0" err="1" smtClean="0">
                <a:latin typeface="+mn-lt"/>
              </a:rPr>
              <a:t>Disseminazione</a:t>
            </a:r>
            <a:endParaRPr lang="el-GR" sz="2800" dirty="0">
              <a:latin typeface="+mn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420072" y="3554274"/>
            <a:ext cx="22090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Eventi </a:t>
            </a:r>
          </a:p>
          <a:p>
            <a:r>
              <a:rPr lang="it-IT" sz="2800" dirty="0" smtClean="0"/>
              <a:t>moltiplicatori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399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1518" cy="1374281"/>
          </a:xfrm>
          <a:prstGeom prst="rect">
            <a:avLst/>
          </a:prstGeom>
        </p:spPr>
      </p:pic>
      <p:pic>
        <p:nvPicPr>
          <p:cNvPr id="5" name="Εικόνα 7" descr="EU flag-Erasmus+_vect_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72" y="199122"/>
            <a:ext cx="2428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:\Users\n.basili\Downloads\Time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01" y="65771"/>
            <a:ext cx="2828925" cy="942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4176038024"/>
              </p:ext>
            </p:extLst>
          </p:nvPr>
        </p:nvGraphicFramePr>
        <p:xfrm>
          <a:off x="356072" y="1008746"/>
          <a:ext cx="11531128" cy="5404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Ovale 11"/>
          <p:cNvSpPr/>
          <p:nvPr/>
        </p:nvSpPr>
        <p:spPr>
          <a:xfrm>
            <a:off x="4095482" y="1104985"/>
            <a:ext cx="3919003" cy="15887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O2</a:t>
            </a:r>
          </a:p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Descrizione di 10 pratiche UE e raccomandazioni per trasferimento 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13" name="Ovale 12"/>
          <p:cNvSpPr/>
          <p:nvPr/>
        </p:nvSpPr>
        <p:spPr>
          <a:xfrm>
            <a:off x="8461419" y="4023405"/>
            <a:ext cx="3412901" cy="15402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O4</a:t>
            </a:r>
          </a:p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Programma formativo per MI allineato con EQF </a:t>
            </a:r>
            <a:endParaRPr lang="it-IT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3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1518" cy="1374281"/>
          </a:xfrm>
          <a:prstGeom prst="rect">
            <a:avLst/>
          </a:prstGeom>
        </p:spPr>
      </p:pic>
      <p:pic>
        <p:nvPicPr>
          <p:cNvPr id="5" name="Εικόνα 7" descr="EU flag-Erasmus+_vect_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72" y="199122"/>
            <a:ext cx="2428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:\Users\n.basili\Downloads\Time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01" y="65771"/>
            <a:ext cx="28289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4146997" y="1374281"/>
            <a:ext cx="3386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err="1" smtClean="0"/>
              <a:t>Multiplier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event</a:t>
            </a:r>
            <a:r>
              <a:rPr lang="it-IT" sz="3600" b="1" dirty="0" smtClean="0"/>
              <a:t> </a:t>
            </a:r>
            <a:endParaRPr lang="it-IT" sz="3600" b="1" dirty="0"/>
          </a:p>
        </p:txBody>
      </p:sp>
      <p:sp>
        <p:nvSpPr>
          <p:cNvPr id="3" name="Freccia in giù 2"/>
          <p:cNvSpPr/>
          <p:nvPr/>
        </p:nvSpPr>
        <p:spPr>
          <a:xfrm>
            <a:off x="1187260" y="2458899"/>
            <a:ext cx="814375" cy="130173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>
            <a:off x="4146997" y="2440936"/>
            <a:ext cx="814375" cy="130173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>
            <a:off x="6789250" y="2440935"/>
            <a:ext cx="814375" cy="130173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9308418" y="2458899"/>
            <a:ext cx="814375" cy="130173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563313" y="4198917"/>
            <a:ext cx="2756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Conferenze nazionali </a:t>
            </a:r>
          </a:p>
          <a:p>
            <a:r>
              <a:rPr lang="it-IT" dirty="0" smtClean="0"/>
              <a:t>Presentazione delle attività di ricerca</a:t>
            </a:r>
          </a:p>
          <a:p>
            <a:r>
              <a:rPr lang="it-IT" dirty="0" smtClean="0"/>
              <a:t>(luglio/ottobre 2015)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614269" y="4245083"/>
            <a:ext cx="2756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Workshop tematici sul programma formativo </a:t>
            </a:r>
          </a:p>
          <a:p>
            <a:r>
              <a:rPr lang="it-IT" dirty="0" smtClean="0"/>
              <a:t>(febbraio/marzo 2016)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276545" y="4250837"/>
            <a:ext cx="30318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Incontri con gli stakeholder (decisori politici/rappresentanti enti di certificazione) per discutere il percorso di certificazione/validazione</a:t>
            </a:r>
          </a:p>
          <a:p>
            <a:r>
              <a:rPr lang="it-IT" dirty="0" smtClean="0"/>
              <a:t>(entro luglio 2016)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9327501" y="4198917"/>
            <a:ext cx="2756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Conferenza internazionale</a:t>
            </a:r>
            <a:r>
              <a:rPr lang="it-IT" dirty="0"/>
              <a:t> </a:t>
            </a:r>
            <a:r>
              <a:rPr lang="it-IT" dirty="0" smtClean="0"/>
              <a:t>in Grecia </a:t>
            </a:r>
          </a:p>
          <a:p>
            <a:r>
              <a:rPr lang="it-IT" dirty="0" smtClean="0"/>
              <a:t>(settembre 2016)</a:t>
            </a:r>
          </a:p>
        </p:txBody>
      </p:sp>
    </p:spTree>
    <p:extLst>
      <p:ext uri="{BB962C8B-B14F-4D97-AF65-F5344CB8AC3E}">
        <p14:creationId xmlns:p14="http://schemas.microsoft.com/office/powerpoint/2010/main" val="21116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1518" cy="1374281"/>
          </a:xfrm>
          <a:prstGeom prst="rect">
            <a:avLst/>
          </a:prstGeom>
        </p:spPr>
      </p:pic>
      <p:pic>
        <p:nvPicPr>
          <p:cNvPr id="5" name="Εικόνα 7" descr="EU flag-Erasmus+_vect_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72" y="199122"/>
            <a:ext cx="2428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:\Users\n.basili\Downloads\Time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01" y="65771"/>
            <a:ext cx="28289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2283620" y="1184340"/>
            <a:ext cx="7257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Come beneficiare dei prodotti di progetto</a:t>
            </a:r>
            <a:endParaRPr lang="it-IT" sz="3200" b="1" dirty="0"/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3914866606"/>
              </p:ext>
            </p:extLst>
          </p:nvPr>
        </p:nvGraphicFramePr>
        <p:xfrm>
          <a:off x="811369" y="1944710"/>
          <a:ext cx="10715222" cy="4745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6094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1518" cy="1374281"/>
          </a:xfrm>
          <a:prstGeom prst="rect">
            <a:avLst/>
          </a:prstGeom>
        </p:spPr>
      </p:pic>
      <p:pic>
        <p:nvPicPr>
          <p:cNvPr id="5" name="Εικόνα 7" descr="EU flag-Erasmus+_vect_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72" y="199122"/>
            <a:ext cx="2428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:\Users\n.basili\Downloads\Time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01" y="65771"/>
            <a:ext cx="28289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3543778" y="6017753"/>
            <a:ext cx="4812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hlinkClick r:id="rId5"/>
              </a:rPr>
              <a:t>http://</a:t>
            </a:r>
            <a:r>
              <a:rPr lang="it-IT" sz="2800" dirty="0" smtClean="0">
                <a:hlinkClick r:id="rId5"/>
              </a:rPr>
              <a:t>www.mediation-time.eu</a:t>
            </a:r>
            <a:r>
              <a:rPr lang="it-IT" sz="2800" dirty="0"/>
              <a:t> </a:t>
            </a:r>
            <a:endParaRPr lang="it-IT" sz="2800" dirty="0" smtClean="0"/>
          </a:p>
        </p:txBody>
      </p:sp>
      <p:pic>
        <p:nvPicPr>
          <p:cNvPr id="7" name="Immagine 6"/>
          <p:cNvPicPr/>
          <p:nvPr/>
        </p:nvPicPr>
        <p:blipFill>
          <a:blip r:embed="rId6"/>
          <a:stretch>
            <a:fillRect/>
          </a:stretch>
        </p:blipFill>
        <p:spPr>
          <a:xfrm>
            <a:off x="1869989" y="1008746"/>
            <a:ext cx="7933037" cy="484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7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1518" cy="1374281"/>
          </a:xfrm>
          <a:prstGeom prst="rect">
            <a:avLst/>
          </a:prstGeom>
        </p:spPr>
      </p:pic>
      <p:pic>
        <p:nvPicPr>
          <p:cNvPr id="5" name="Εικόνα 7" descr="EU flag-Erasmus+_vect_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72" y="199122"/>
            <a:ext cx="2428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:\Users\n.basili\Downloads\Time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01" y="65771"/>
            <a:ext cx="28289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2002817" y="1510121"/>
            <a:ext cx="76316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/>
              <a:t>Presentazione di O2</a:t>
            </a:r>
          </a:p>
          <a:p>
            <a:pPr algn="ctr"/>
            <a:r>
              <a:rPr lang="it-IT" sz="2000" b="1" dirty="0" smtClean="0"/>
              <a:t>Buone pratiche: criteri per la selezione e presentazione di 4 interventi </a:t>
            </a:r>
            <a:endParaRPr lang="it-IT" sz="20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202396" y="2624134"/>
            <a:ext cx="96949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Fonti per la definizione dei criteri che definiscono una buona pratica</a:t>
            </a:r>
          </a:p>
          <a:p>
            <a:pPr algn="ctr"/>
            <a:endParaRPr lang="it-IT" dirty="0"/>
          </a:p>
          <a:p>
            <a:pPr marL="342900" indent="-342900" algn="ctr">
              <a:buAutoNum type="arabicPeriod"/>
            </a:pP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practices</a:t>
            </a:r>
            <a:r>
              <a:rPr lang="it-IT" dirty="0" smtClean="0"/>
              <a:t> </a:t>
            </a:r>
            <a:r>
              <a:rPr lang="it-IT" dirty="0" err="1" smtClean="0"/>
              <a:t>template</a:t>
            </a:r>
            <a:r>
              <a:rPr lang="it-IT" dirty="0" smtClean="0"/>
              <a:t> FAO 2014</a:t>
            </a:r>
          </a:p>
          <a:p>
            <a:pPr marL="342900" indent="-342900" algn="ctr">
              <a:buAutoNum type="arabicPeriod"/>
            </a:pPr>
            <a:r>
              <a:rPr lang="it-IT" dirty="0" smtClean="0"/>
              <a:t>Best </a:t>
            </a:r>
            <a:r>
              <a:rPr lang="it-IT" dirty="0" err="1" smtClean="0"/>
              <a:t>practice</a:t>
            </a:r>
            <a:r>
              <a:rPr lang="it-IT" dirty="0" smtClean="0"/>
              <a:t> </a:t>
            </a:r>
            <a:r>
              <a:rPr lang="it-IT" dirty="0" err="1" smtClean="0"/>
              <a:t>criteria</a:t>
            </a:r>
            <a:r>
              <a:rPr lang="it-IT" dirty="0" smtClean="0"/>
              <a:t> ASTDD - </a:t>
            </a:r>
            <a:r>
              <a:rPr lang="en-US" dirty="0" smtClean="0"/>
              <a:t>Association </a:t>
            </a:r>
            <a:r>
              <a:rPr lang="en-US" dirty="0"/>
              <a:t>of State and Territorial Dental </a:t>
            </a:r>
            <a:r>
              <a:rPr lang="en-US" dirty="0" smtClean="0"/>
              <a:t>Directors</a:t>
            </a:r>
          </a:p>
          <a:p>
            <a:pPr marL="342900" indent="-342900" algn="ctr">
              <a:buAutoNum type="arabicPeriod"/>
            </a:pPr>
            <a:r>
              <a:rPr lang="en-US" dirty="0" smtClean="0"/>
              <a:t>Good practices report participatory citizenship in the European Union, Institute of Education 2012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0761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2307</Words>
  <Application>Microsoft Office PowerPoint</Application>
  <PresentationFormat>Widescreen</PresentationFormat>
  <Paragraphs>368</Paragraphs>
  <Slides>32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Wingdings 3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Nicoletta Basili</dc:creator>
  <cp:lastModifiedBy>Costanza Raguso</cp:lastModifiedBy>
  <cp:revision>108</cp:revision>
  <dcterms:created xsi:type="dcterms:W3CDTF">2015-10-01T11:58:34Z</dcterms:created>
  <dcterms:modified xsi:type="dcterms:W3CDTF">2015-10-27T13:49:31Z</dcterms:modified>
</cp:coreProperties>
</file>