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8" r:id="rId3"/>
    <p:sldId id="268" r:id="rId4"/>
    <p:sldId id="287" r:id="rId5"/>
    <p:sldId id="267" r:id="rId6"/>
    <p:sldId id="286" r:id="rId7"/>
    <p:sldId id="288" r:id="rId8"/>
    <p:sldId id="289" r:id="rId9"/>
    <p:sldId id="290" r:id="rId10"/>
    <p:sldId id="269" r:id="rId11"/>
    <p:sldId id="270" r:id="rId12"/>
    <p:sldId id="282" r:id="rId13"/>
    <p:sldId id="271" r:id="rId14"/>
    <p:sldId id="272" r:id="rId15"/>
    <p:sldId id="273" r:id="rId16"/>
    <p:sldId id="280" r:id="rId17"/>
    <p:sldId id="281" r:id="rId18"/>
    <p:sldId id="283" r:id="rId19"/>
    <p:sldId id="284" r:id="rId20"/>
    <p:sldId id="285" r:id="rId21"/>
    <p:sldId id="274" r:id="rId22"/>
    <p:sldId id="275" r:id="rId23"/>
    <p:sldId id="276" r:id="rId24"/>
    <p:sldId id="279" r:id="rId25"/>
    <p:sldId id="278" r:id="rId26"/>
    <p:sldId id="291" r:id="rId27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841642A7-46A5-408F-8CC9-AA03E26EAD2C}">
          <p14:sldIdLst>
            <p14:sldId id="256"/>
            <p14:sldId id="258"/>
            <p14:sldId id="268"/>
            <p14:sldId id="287"/>
            <p14:sldId id="267"/>
            <p14:sldId id="286"/>
            <p14:sldId id="288"/>
            <p14:sldId id="289"/>
            <p14:sldId id="290"/>
            <p14:sldId id="269"/>
            <p14:sldId id="270"/>
            <p14:sldId id="282"/>
            <p14:sldId id="271"/>
            <p14:sldId id="272"/>
            <p14:sldId id="273"/>
            <p14:sldId id="280"/>
            <p14:sldId id="281"/>
            <p14:sldId id="283"/>
            <p14:sldId id="284"/>
            <p14:sldId id="285"/>
            <p14:sldId id="274"/>
            <p14:sldId id="275"/>
            <p14:sldId id="276"/>
            <p14:sldId id="279"/>
            <p14:sldId id="278"/>
            <p14:sldId id="29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stanza Raguso" initials="CR" lastIdx="4" clrIdx="0">
    <p:extLst>
      <p:ext uri="{19B8F6BF-5375-455C-9EA6-DF929625EA0E}">
        <p15:presenceInfo xmlns:p15="http://schemas.microsoft.com/office/powerpoint/2012/main" userId="S-1-5-21-321574509-1367955783-4058743212-11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8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image" Target="../media/image13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E328DC-9E8E-476A-BAB2-C5641554EB6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AE87E318-3EAE-4EBE-AAD8-09F569BFB930}">
      <dgm:prSet phldrT="[Testo]"/>
      <dgm:spPr>
        <a:solidFill>
          <a:srgbClr val="92D050"/>
        </a:solidFill>
      </dgm:spPr>
      <dgm:t>
        <a:bodyPr/>
        <a:lstStyle/>
        <a:p>
          <a:r>
            <a:rPr lang="it-IT" b="1" dirty="0" smtClean="0">
              <a:solidFill>
                <a:schemeClr val="tx1"/>
              </a:solidFill>
            </a:rPr>
            <a:t>Necessità della mediazione interculturale in UE (flussi migratori, politiche di integrazione)  </a:t>
          </a:r>
          <a:endParaRPr lang="it-IT" b="1" dirty="0">
            <a:solidFill>
              <a:schemeClr val="tx1"/>
            </a:solidFill>
          </a:endParaRPr>
        </a:p>
      </dgm:t>
    </dgm:pt>
    <dgm:pt modelId="{D26CB6FC-18ED-4A3E-9F7F-0720D96C4A20}" type="parTrans" cxnId="{61E4CC22-2C26-40A0-950C-CA3CF1E06542}">
      <dgm:prSet/>
      <dgm:spPr/>
      <dgm:t>
        <a:bodyPr/>
        <a:lstStyle/>
        <a:p>
          <a:endParaRPr lang="it-IT"/>
        </a:p>
      </dgm:t>
    </dgm:pt>
    <dgm:pt modelId="{08974F9D-1CF8-42AC-825F-DD7CA860A0D5}" type="sibTrans" cxnId="{61E4CC22-2C26-40A0-950C-CA3CF1E06542}">
      <dgm:prSet/>
      <dgm:spPr/>
      <dgm:t>
        <a:bodyPr/>
        <a:lstStyle/>
        <a:p>
          <a:endParaRPr lang="it-IT"/>
        </a:p>
      </dgm:t>
    </dgm:pt>
    <dgm:pt modelId="{131FFC97-5AFE-419A-A199-2C7C36B4C516}">
      <dgm:prSet phldrT="[Testo]"/>
      <dgm:spPr>
        <a:solidFill>
          <a:srgbClr val="92D050"/>
        </a:solidFill>
      </dgm:spPr>
      <dgm:t>
        <a:bodyPr/>
        <a:lstStyle/>
        <a:p>
          <a:r>
            <a:rPr lang="it-IT" b="1" dirty="0" smtClean="0">
              <a:solidFill>
                <a:schemeClr val="tx1"/>
              </a:solidFill>
            </a:rPr>
            <a:t>Forme e definizioni della mediazione interculturale in UE </a:t>
          </a:r>
          <a:endParaRPr lang="it-IT" b="1" dirty="0">
            <a:solidFill>
              <a:schemeClr val="tx1"/>
            </a:solidFill>
          </a:endParaRPr>
        </a:p>
      </dgm:t>
    </dgm:pt>
    <dgm:pt modelId="{58AC6027-A3C7-4923-9AD2-CF58CCA822F0}" type="parTrans" cxnId="{8C6031D3-CEBF-449D-A5F4-51AD173FE914}">
      <dgm:prSet/>
      <dgm:spPr/>
      <dgm:t>
        <a:bodyPr/>
        <a:lstStyle/>
        <a:p>
          <a:endParaRPr lang="it-IT"/>
        </a:p>
      </dgm:t>
    </dgm:pt>
    <dgm:pt modelId="{6D280716-152C-4AC7-9C3B-FCF88C6E4081}" type="sibTrans" cxnId="{8C6031D3-CEBF-449D-A5F4-51AD173FE914}">
      <dgm:prSet/>
      <dgm:spPr/>
      <dgm:t>
        <a:bodyPr/>
        <a:lstStyle/>
        <a:p>
          <a:endParaRPr lang="it-IT"/>
        </a:p>
      </dgm:t>
    </dgm:pt>
    <dgm:pt modelId="{ABD61A94-0E3E-43F3-AF3A-E74E87F2DCB2}">
      <dgm:prSet phldrT="[Testo]"/>
      <dgm:spPr>
        <a:solidFill>
          <a:srgbClr val="92D050"/>
        </a:solidFill>
      </dgm:spPr>
      <dgm:t>
        <a:bodyPr/>
        <a:lstStyle/>
        <a:p>
          <a:r>
            <a:rPr lang="it-IT" b="1" dirty="0" smtClean="0">
              <a:solidFill>
                <a:schemeClr val="tx1"/>
              </a:solidFill>
            </a:rPr>
            <a:t>Opportunità lavorative/riconoscimento della figura professionale </a:t>
          </a:r>
          <a:endParaRPr lang="it-IT" b="1" dirty="0">
            <a:solidFill>
              <a:schemeClr val="tx1"/>
            </a:solidFill>
          </a:endParaRPr>
        </a:p>
      </dgm:t>
    </dgm:pt>
    <dgm:pt modelId="{1406D40E-DC9D-451B-A7C5-C852C94A38AA}" type="parTrans" cxnId="{A48EA0AE-19F1-4645-84B2-23BD05C70411}">
      <dgm:prSet/>
      <dgm:spPr/>
      <dgm:t>
        <a:bodyPr/>
        <a:lstStyle/>
        <a:p>
          <a:endParaRPr lang="it-IT"/>
        </a:p>
      </dgm:t>
    </dgm:pt>
    <dgm:pt modelId="{B22DBBB2-790D-4158-84F0-FDB70154F7E7}" type="sibTrans" cxnId="{A48EA0AE-19F1-4645-84B2-23BD05C70411}">
      <dgm:prSet/>
      <dgm:spPr/>
      <dgm:t>
        <a:bodyPr/>
        <a:lstStyle/>
        <a:p>
          <a:endParaRPr lang="it-IT"/>
        </a:p>
      </dgm:t>
    </dgm:pt>
    <dgm:pt modelId="{9F7218B1-FE07-4593-8C85-D6FF5B274C7D}">
      <dgm:prSet phldrT="[Testo]"/>
      <dgm:spPr>
        <a:solidFill>
          <a:srgbClr val="92D050"/>
        </a:solidFill>
      </dgm:spPr>
      <dgm:t>
        <a:bodyPr/>
        <a:lstStyle/>
        <a:p>
          <a:endParaRPr lang="it-IT" b="1" dirty="0" smtClean="0">
            <a:solidFill>
              <a:schemeClr val="tx1"/>
            </a:solidFill>
          </a:endParaRPr>
        </a:p>
        <a:p>
          <a:r>
            <a:rPr lang="it-IT" b="1" dirty="0" smtClean="0">
              <a:solidFill>
                <a:schemeClr val="tx1"/>
              </a:solidFill>
            </a:rPr>
            <a:t>Formazione</a:t>
          </a:r>
          <a:r>
            <a:rPr lang="it-IT" b="1" baseline="0" dirty="0" smtClean="0">
              <a:solidFill>
                <a:schemeClr val="tx1"/>
              </a:solidFill>
            </a:rPr>
            <a:t> </a:t>
          </a:r>
          <a:r>
            <a:rPr lang="it-IT" b="1" baseline="0" dirty="0" smtClean="0">
              <a:solidFill>
                <a:schemeClr val="tx1"/>
              </a:solidFill>
            </a:rPr>
            <a:t>rivolta a mediatori interculturali </a:t>
          </a:r>
          <a:endParaRPr lang="it-IT" b="1" baseline="0" dirty="0" smtClean="0">
            <a:solidFill>
              <a:schemeClr val="tx1"/>
            </a:solidFill>
          </a:endParaRPr>
        </a:p>
        <a:p>
          <a:r>
            <a:rPr lang="it-IT" b="1" baseline="0" dirty="0" smtClean="0">
              <a:solidFill>
                <a:schemeClr val="tx1"/>
              </a:solidFill>
            </a:rPr>
            <a:t> </a:t>
          </a:r>
          <a:endParaRPr lang="it-IT" b="1" dirty="0">
            <a:solidFill>
              <a:schemeClr val="tx1"/>
            </a:solidFill>
          </a:endParaRPr>
        </a:p>
      </dgm:t>
    </dgm:pt>
    <dgm:pt modelId="{33A380B5-6684-4663-804E-0BE6390D0E14}" type="parTrans" cxnId="{7E61DEA8-81FC-465A-8BB6-7F65F8CE9CE0}">
      <dgm:prSet/>
      <dgm:spPr/>
      <dgm:t>
        <a:bodyPr/>
        <a:lstStyle/>
        <a:p>
          <a:endParaRPr lang="it-IT"/>
        </a:p>
      </dgm:t>
    </dgm:pt>
    <dgm:pt modelId="{D0065D11-1917-41CD-95F0-F3C723AA6617}" type="sibTrans" cxnId="{7E61DEA8-81FC-465A-8BB6-7F65F8CE9CE0}">
      <dgm:prSet/>
      <dgm:spPr/>
      <dgm:t>
        <a:bodyPr/>
        <a:lstStyle/>
        <a:p>
          <a:endParaRPr lang="it-IT"/>
        </a:p>
      </dgm:t>
    </dgm:pt>
    <dgm:pt modelId="{C82FC456-0CA1-43B9-9EFF-8EB387B2C209}">
      <dgm:prSet phldrT="[Testo]"/>
      <dgm:spPr>
        <a:ln>
          <a:solidFill>
            <a:srgbClr val="92D050"/>
          </a:solidFill>
        </a:ln>
      </dgm:spPr>
      <dgm:t>
        <a:bodyPr/>
        <a:lstStyle/>
        <a:p>
          <a:endParaRPr lang="it-IT" dirty="0"/>
        </a:p>
      </dgm:t>
    </dgm:pt>
    <dgm:pt modelId="{FB7ABBD8-6E89-4283-AC1C-0810B5120946}" type="parTrans" cxnId="{0764727F-CFD1-4A52-9AE1-074CACB9090C}">
      <dgm:prSet/>
      <dgm:spPr/>
      <dgm:t>
        <a:bodyPr/>
        <a:lstStyle/>
        <a:p>
          <a:endParaRPr lang="it-IT"/>
        </a:p>
      </dgm:t>
    </dgm:pt>
    <dgm:pt modelId="{C821B16A-F840-426B-8A8C-A79FA575B3F1}" type="sibTrans" cxnId="{0764727F-CFD1-4A52-9AE1-074CACB9090C}">
      <dgm:prSet/>
      <dgm:spPr/>
      <dgm:t>
        <a:bodyPr/>
        <a:lstStyle/>
        <a:p>
          <a:endParaRPr lang="it-IT"/>
        </a:p>
      </dgm:t>
    </dgm:pt>
    <dgm:pt modelId="{A76A86F0-FD07-4A6A-88E2-82D49CD79482}">
      <dgm:prSet phldrT="[Testo]"/>
      <dgm:spPr>
        <a:solidFill>
          <a:srgbClr val="92D050"/>
        </a:solidFill>
      </dgm:spPr>
      <dgm:t>
        <a:bodyPr/>
        <a:lstStyle/>
        <a:p>
          <a:r>
            <a:rPr lang="it-IT" b="1" dirty="0" smtClean="0">
              <a:solidFill>
                <a:schemeClr val="tx1"/>
              </a:solidFill>
            </a:rPr>
            <a:t>Ambiti di intervento dei mediatori interculturali </a:t>
          </a:r>
          <a:endParaRPr lang="it-IT" b="1" dirty="0">
            <a:solidFill>
              <a:schemeClr val="tx1"/>
            </a:solidFill>
          </a:endParaRPr>
        </a:p>
      </dgm:t>
    </dgm:pt>
    <dgm:pt modelId="{1640F9EA-83E6-4065-8B95-D90521A5D07A}" type="parTrans" cxnId="{41607A93-F7F0-4C32-9A75-34DCB5CAABAE}">
      <dgm:prSet/>
      <dgm:spPr/>
      <dgm:t>
        <a:bodyPr/>
        <a:lstStyle/>
        <a:p>
          <a:endParaRPr lang="it-IT"/>
        </a:p>
      </dgm:t>
    </dgm:pt>
    <dgm:pt modelId="{4093ABA2-28C3-431B-BD01-B9B5D712CE61}" type="sibTrans" cxnId="{41607A93-F7F0-4C32-9A75-34DCB5CAABAE}">
      <dgm:prSet/>
      <dgm:spPr/>
      <dgm:t>
        <a:bodyPr/>
        <a:lstStyle/>
        <a:p>
          <a:endParaRPr lang="it-IT"/>
        </a:p>
      </dgm:t>
    </dgm:pt>
    <dgm:pt modelId="{1D06AC06-F355-4FF8-A3D5-1AF8DF7CEAAC}" type="pres">
      <dgm:prSet presAssocID="{7EE328DC-9E8E-476A-BAB2-C5641554EB6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6135D0A-22EA-4EF4-AC78-9F7EBE37032D}" type="pres">
      <dgm:prSet presAssocID="{AE87E318-3EAE-4EBE-AAD8-09F569BFB930}" presName="parentLin" presStyleCnt="0"/>
      <dgm:spPr/>
    </dgm:pt>
    <dgm:pt modelId="{C98AA5FA-C373-4640-81DB-9DE70651DD9B}" type="pres">
      <dgm:prSet presAssocID="{AE87E318-3EAE-4EBE-AAD8-09F569BFB930}" presName="parentLeftMargin" presStyleLbl="node1" presStyleIdx="0" presStyleCnt="5"/>
      <dgm:spPr/>
      <dgm:t>
        <a:bodyPr/>
        <a:lstStyle/>
        <a:p>
          <a:endParaRPr lang="it-IT"/>
        </a:p>
      </dgm:t>
    </dgm:pt>
    <dgm:pt modelId="{38570028-F70A-4781-B57B-B8CCA3C62A9F}" type="pres">
      <dgm:prSet presAssocID="{AE87E318-3EAE-4EBE-AAD8-09F569BFB930}" presName="parentText" presStyleLbl="node1" presStyleIdx="0" presStyleCnt="5" custScaleX="100162" custScaleY="174681" custLinFactNeighborX="196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69C3677-9A1D-4785-A654-24F1E6EF7642}" type="pres">
      <dgm:prSet presAssocID="{AE87E318-3EAE-4EBE-AAD8-09F569BFB930}" presName="negativeSpace" presStyleCnt="0"/>
      <dgm:spPr/>
    </dgm:pt>
    <dgm:pt modelId="{2D72D7FD-154F-4884-B04F-E883D292764F}" type="pres">
      <dgm:prSet presAssocID="{AE87E318-3EAE-4EBE-AAD8-09F569BFB930}" presName="childText" presStyleLbl="conFgAcc1" presStyleIdx="0" presStyleCnt="5" custLinFactNeighborX="-98">
        <dgm:presLayoutVars>
          <dgm:bulletEnabled val="1"/>
        </dgm:presLayoutVars>
      </dgm:prSet>
      <dgm:spPr>
        <a:ln>
          <a:solidFill>
            <a:srgbClr val="92D050"/>
          </a:solidFill>
        </a:ln>
      </dgm:spPr>
    </dgm:pt>
    <dgm:pt modelId="{27773418-3692-418F-AB48-B5578207689D}" type="pres">
      <dgm:prSet presAssocID="{08974F9D-1CF8-42AC-825F-DD7CA860A0D5}" presName="spaceBetweenRectangles" presStyleCnt="0"/>
      <dgm:spPr/>
    </dgm:pt>
    <dgm:pt modelId="{7D1E72BE-6E81-4FB8-A603-18066CC9D1D2}" type="pres">
      <dgm:prSet presAssocID="{131FFC97-5AFE-419A-A199-2C7C36B4C516}" presName="parentLin" presStyleCnt="0"/>
      <dgm:spPr/>
    </dgm:pt>
    <dgm:pt modelId="{8BB9B693-4A84-42B7-B4BC-B9A8DF984605}" type="pres">
      <dgm:prSet presAssocID="{131FFC97-5AFE-419A-A199-2C7C36B4C516}" presName="parentLeftMargin" presStyleLbl="node1" presStyleIdx="0" presStyleCnt="5"/>
      <dgm:spPr/>
      <dgm:t>
        <a:bodyPr/>
        <a:lstStyle/>
        <a:p>
          <a:endParaRPr lang="it-IT"/>
        </a:p>
      </dgm:t>
    </dgm:pt>
    <dgm:pt modelId="{F1A9C55A-AFBF-4D70-89DE-0DA7A1081DB8}" type="pres">
      <dgm:prSet presAssocID="{131FFC97-5AFE-419A-A199-2C7C36B4C516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97CE4D1-3800-4722-A2A9-DFD9BBDB804A}" type="pres">
      <dgm:prSet presAssocID="{131FFC97-5AFE-419A-A199-2C7C36B4C516}" presName="negativeSpace" presStyleCnt="0"/>
      <dgm:spPr/>
    </dgm:pt>
    <dgm:pt modelId="{A39E64EA-B7A7-4F17-A055-51A3EE2369AD}" type="pres">
      <dgm:prSet presAssocID="{131FFC97-5AFE-419A-A199-2C7C36B4C516}" presName="childText" presStyleLbl="conFgAcc1" presStyleIdx="1" presStyleCnt="5">
        <dgm:presLayoutVars>
          <dgm:bulletEnabled val="1"/>
        </dgm:presLayoutVars>
      </dgm:prSet>
      <dgm:spPr>
        <a:ln>
          <a:solidFill>
            <a:srgbClr val="92D050"/>
          </a:solidFill>
        </a:ln>
      </dgm:spPr>
    </dgm:pt>
    <dgm:pt modelId="{E5AD18DD-3587-4BAD-BC02-C820A6FF1072}" type="pres">
      <dgm:prSet presAssocID="{6D280716-152C-4AC7-9C3B-FCF88C6E4081}" presName="spaceBetweenRectangles" presStyleCnt="0"/>
      <dgm:spPr/>
    </dgm:pt>
    <dgm:pt modelId="{2680BB43-C10C-45C4-B0B9-6DAE9CE59EA7}" type="pres">
      <dgm:prSet presAssocID="{ABD61A94-0E3E-43F3-AF3A-E74E87F2DCB2}" presName="parentLin" presStyleCnt="0"/>
      <dgm:spPr/>
    </dgm:pt>
    <dgm:pt modelId="{D802D317-D1B4-4C4B-AEC0-3D31526EB2D7}" type="pres">
      <dgm:prSet presAssocID="{ABD61A94-0E3E-43F3-AF3A-E74E87F2DCB2}" presName="parentLeftMargin" presStyleLbl="node1" presStyleIdx="1" presStyleCnt="5"/>
      <dgm:spPr/>
      <dgm:t>
        <a:bodyPr/>
        <a:lstStyle/>
        <a:p>
          <a:endParaRPr lang="it-IT"/>
        </a:p>
      </dgm:t>
    </dgm:pt>
    <dgm:pt modelId="{61BAA45F-920D-4E97-90E3-CF0B0BB130E6}" type="pres">
      <dgm:prSet presAssocID="{ABD61A94-0E3E-43F3-AF3A-E74E87F2DCB2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71D949D-9A28-430D-AB05-51C65E808373}" type="pres">
      <dgm:prSet presAssocID="{ABD61A94-0E3E-43F3-AF3A-E74E87F2DCB2}" presName="negativeSpace" presStyleCnt="0"/>
      <dgm:spPr/>
    </dgm:pt>
    <dgm:pt modelId="{F399FACE-16D0-42C4-B58B-7E2A7768CA3A}" type="pres">
      <dgm:prSet presAssocID="{ABD61A94-0E3E-43F3-AF3A-E74E87F2DCB2}" presName="childText" presStyleLbl="conFgAcc1" presStyleIdx="2" presStyleCnt="5">
        <dgm:presLayoutVars>
          <dgm:bulletEnabled val="1"/>
        </dgm:presLayoutVars>
      </dgm:prSet>
      <dgm:spPr>
        <a:ln>
          <a:solidFill>
            <a:srgbClr val="92D050"/>
          </a:solidFill>
        </a:ln>
      </dgm:spPr>
    </dgm:pt>
    <dgm:pt modelId="{7A7829CF-651E-4DD4-8615-A2BDCF48B5A2}" type="pres">
      <dgm:prSet presAssocID="{B22DBBB2-790D-4158-84F0-FDB70154F7E7}" presName="spaceBetweenRectangles" presStyleCnt="0"/>
      <dgm:spPr/>
    </dgm:pt>
    <dgm:pt modelId="{34C0AB9C-81E1-453F-B441-0AF6746128D3}" type="pres">
      <dgm:prSet presAssocID="{9F7218B1-FE07-4593-8C85-D6FF5B274C7D}" presName="parentLin" presStyleCnt="0"/>
      <dgm:spPr/>
    </dgm:pt>
    <dgm:pt modelId="{2E4D02AB-750A-4ED3-9E55-510EBFB0527E}" type="pres">
      <dgm:prSet presAssocID="{9F7218B1-FE07-4593-8C85-D6FF5B274C7D}" presName="parentLeftMargin" presStyleLbl="node1" presStyleIdx="2" presStyleCnt="5"/>
      <dgm:spPr/>
      <dgm:t>
        <a:bodyPr/>
        <a:lstStyle/>
        <a:p>
          <a:endParaRPr lang="it-IT"/>
        </a:p>
      </dgm:t>
    </dgm:pt>
    <dgm:pt modelId="{981FE27F-727F-4F48-99C3-C42ECE17B61D}" type="pres">
      <dgm:prSet presAssocID="{9F7218B1-FE07-4593-8C85-D6FF5B274C7D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3E0ACD7-5EDA-46CF-8D47-5ECD6EEBF4A1}" type="pres">
      <dgm:prSet presAssocID="{9F7218B1-FE07-4593-8C85-D6FF5B274C7D}" presName="negativeSpace" presStyleCnt="0"/>
      <dgm:spPr/>
    </dgm:pt>
    <dgm:pt modelId="{90055A4D-FEF3-4900-9833-D0EEBDE8D871}" type="pres">
      <dgm:prSet presAssocID="{9F7218B1-FE07-4593-8C85-D6FF5B274C7D}" presName="childText" presStyleLbl="conFgAcc1" presStyleIdx="3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3F98D02-EAF5-4494-B2C1-890509A57286}" type="pres">
      <dgm:prSet presAssocID="{D0065D11-1917-41CD-95F0-F3C723AA6617}" presName="spaceBetweenRectangles" presStyleCnt="0"/>
      <dgm:spPr/>
    </dgm:pt>
    <dgm:pt modelId="{FF31629D-8692-4751-A90F-4C34153E5CC8}" type="pres">
      <dgm:prSet presAssocID="{A76A86F0-FD07-4A6A-88E2-82D49CD79482}" presName="parentLin" presStyleCnt="0"/>
      <dgm:spPr/>
    </dgm:pt>
    <dgm:pt modelId="{1C1BFE58-31E2-4848-89E1-2F4DB04EEBF4}" type="pres">
      <dgm:prSet presAssocID="{A76A86F0-FD07-4A6A-88E2-82D49CD79482}" presName="parentLeftMargin" presStyleLbl="node1" presStyleIdx="3" presStyleCnt="5"/>
      <dgm:spPr/>
      <dgm:t>
        <a:bodyPr/>
        <a:lstStyle/>
        <a:p>
          <a:endParaRPr lang="it-IT"/>
        </a:p>
      </dgm:t>
    </dgm:pt>
    <dgm:pt modelId="{04DD964D-D0F2-4386-A350-2C4B6E8DCB29}" type="pres">
      <dgm:prSet presAssocID="{A76A86F0-FD07-4A6A-88E2-82D49CD79482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C838CBB-3F35-4ED1-A637-D4FA82AE7D0E}" type="pres">
      <dgm:prSet presAssocID="{A76A86F0-FD07-4A6A-88E2-82D49CD79482}" presName="negativeSpace" presStyleCnt="0"/>
      <dgm:spPr/>
    </dgm:pt>
    <dgm:pt modelId="{00E2F6C6-3EA7-4D76-8EFB-59749146D71B}" type="pres">
      <dgm:prSet presAssocID="{A76A86F0-FD07-4A6A-88E2-82D49CD79482}" presName="childText" presStyleLbl="conFgAcc1" presStyleIdx="4" presStyleCnt="5">
        <dgm:presLayoutVars>
          <dgm:bulletEnabled val="1"/>
        </dgm:presLayoutVars>
      </dgm:prSet>
      <dgm:spPr>
        <a:ln>
          <a:solidFill>
            <a:srgbClr val="92D050"/>
          </a:solidFill>
        </a:ln>
      </dgm:spPr>
    </dgm:pt>
  </dgm:ptLst>
  <dgm:cxnLst>
    <dgm:cxn modelId="{8C6031D3-CEBF-449D-A5F4-51AD173FE914}" srcId="{7EE328DC-9E8E-476A-BAB2-C5641554EB6E}" destId="{131FFC97-5AFE-419A-A199-2C7C36B4C516}" srcOrd="1" destOrd="0" parTransId="{58AC6027-A3C7-4923-9AD2-CF58CCA822F0}" sibTransId="{6D280716-152C-4AC7-9C3B-FCF88C6E4081}"/>
    <dgm:cxn modelId="{41607A93-F7F0-4C32-9A75-34DCB5CAABAE}" srcId="{7EE328DC-9E8E-476A-BAB2-C5641554EB6E}" destId="{A76A86F0-FD07-4A6A-88E2-82D49CD79482}" srcOrd="4" destOrd="0" parTransId="{1640F9EA-83E6-4065-8B95-D90521A5D07A}" sibTransId="{4093ABA2-28C3-431B-BD01-B9B5D712CE61}"/>
    <dgm:cxn modelId="{C624DBE8-3240-478F-8F70-CFDF1562CA5F}" type="presOf" srcId="{9F7218B1-FE07-4593-8C85-D6FF5B274C7D}" destId="{2E4D02AB-750A-4ED3-9E55-510EBFB0527E}" srcOrd="0" destOrd="0" presId="urn:microsoft.com/office/officeart/2005/8/layout/list1"/>
    <dgm:cxn modelId="{97A6F377-CC68-460D-8946-C7A759098034}" type="presOf" srcId="{7EE328DC-9E8E-476A-BAB2-C5641554EB6E}" destId="{1D06AC06-F355-4FF8-A3D5-1AF8DF7CEAAC}" srcOrd="0" destOrd="0" presId="urn:microsoft.com/office/officeart/2005/8/layout/list1"/>
    <dgm:cxn modelId="{39C21D46-3C11-4772-B56E-E8F3032CAC60}" type="presOf" srcId="{AE87E318-3EAE-4EBE-AAD8-09F569BFB930}" destId="{38570028-F70A-4781-B57B-B8CCA3C62A9F}" srcOrd="1" destOrd="0" presId="urn:microsoft.com/office/officeart/2005/8/layout/list1"/>
    <dgm:cxn modelId="{A48EA0AE-19F1-4645-84B2-23BD05C70411}" srcId="{7EE328DC-9E8E-476A-BAB2-C5641554EB6E}" destId="{ABD61A94-0E3E-43F3-AF3A-E74E87F2DCB2}" srcOrd="2" destOrd="0" parTransId="{1406D40E-DC9D-451B-A7C5-C852C94A38AA}" sibTransId="{B22DBBB2-790D-4158-84F0-FDB70154F7E7}"/>
    <dgm:cxn modelId="{664C3A30-FF1D-4FD4-8EE4-DDF73FE10BD9}" type="presOf" srcId="{9F7218B1-FE07-4593-8C85-D6FF5B274C7D}" destId="{981FE27F-727F-4F48-99C3-C42ECE17B61D}" srcOrd="1" destOrd="0" presId="urn:microsoft.com/office/officeart/2005/8/layout/list1"/>
    <dgm:cxn modelId="{5B3BB65C-EBA4-4D53-9343-18FC8849F530}" type="presOf" srcId="{ABD61A94-0E3E-43F3-AF3A-E74E87F2DCB2}" destId="{D802D317-D1B4-4C4B-AEC0-3D31526EB2D7}" srcOrd="0" destOrd="0" presId="urn:microsoft.com/office/officeart/2005/8/layout/list1"/>
    <dgm:cxn modelId="{87001023-D410-430B-B04E-4B513C3814E8}" type="presOf" srcId="{A76A86F0-FD07-4A6A-88E2-82D49CD79482}" destId="{1C1BFE58-31E2-4848-89E1-2F4DB04EEBF4}" srcOrd="0" destOrd="0" presId="urn:microsoft.com/office/officeart/2005/8/layout/list1"/>
    <dgm:cxn modelId="{80B25E69-D646-4D7C-9370-7CC91406CC95}" type="presOf" srcId="{AE87E318-3EAE-4EBE-AAD8-09F569BFB930}" destId="{C98AA5FA-C373-4640-81DB-9DE70651DD9B}" srcOrd="0" destOrd="0" presId="urn:microsoft.com/office/officeart/2005/8/layout/list1"/>
    <dgm:cxn modelId="{2F213E9C-2F07-420C-99BC-77DAAC768CB5}" type="presOf" srcId="{ABD61A94-0E3E-43F3-AF3A-E74E87F2DCB2}" destId="{61BAA45F-920D-4E97-90E3-CF0B0BB130E6}" srcOrd="1" destOrd="0" presId="urn:microsoft.com/office/officeart/2005/8/layout/list1"/>
    <dgm:cxn modelId="{B1E927FC-640C-4409-8936-6D4B32592673}" type="presOf" srcId="{131FFC97-5AFE-419A-A199-2C7C36B4C516}" destId="{8BB9B693-4A84-42B7-B4BC-B9A8DF984605}" srcOrd="0" destOrd="0" presId="urn:microsoft.com/office/officeart/2005/8/layout/list1"/>
    <dgm:cxn modelId="{040805D4-E5D5-43EA-A0A8-FF1A33F66E41}" type="presOf" srcId="{C82FC456-0CA1-43B9-9EFF-8EB387B2C209}" destId="{90055A4D-FEF3-4900-9833-D0EEBDE8D871}" srcOrd="0" destOrd="0" presId="urn:microsoft.com/office/officeart/2005/8/layout/list1"/>
    <dgm:cxn modelId="{C4157F7C-F71C-4611-B633-6521626BBF51}" type="presOf" srcId="{131FFC97-5AFE-419A-A199-2C7C36B4C516}" destId="{F1A9C55A-AFBF-4D70-89DE-0DA7A1081DB8}" srcOrd="1" destOrd="0" presId="urn:microsoft.com/office/officeart/2005/8/layout/list1"/>
    <dgm:cxn modelId="{0764727F-CFD1-4A52-9AE1-074CACB9090C}" srcId="{9F7218B1-FE07-4593-8C85-D6FF5B274C7D}" destId="{C82FC456-0CA1-43B9-9EFF-8EB387B2C209}" srcOrd="0" destOrd="0" parTransId="{FB7ABBD8-6E89-4283-AC1C-0810B5120946}" sibTransId="{C821B16A-F840-426B-8A8C-A79FA575B3F1}"/>
    <dgm:cxn modelId="{7E61DEA8-81FC-465A-8BB6-7F65F8CE9CE0}" srcId="{7EE328DC-9E8E-476A-BAB2-C5641554EB6E}" destId="{9F7218B1-FE07-4593-8C85-D6FF5B274C7D}" srcOrd="3" destOrd="0" parTransId="{33A380B5-6684-4663-804E-0BE6390D0E14}" sibTransId="{D0065D11-1917-41CD-95F0-F3C723AA6617}"/>
    <dgm:cxn modelId="{61E4CC22-2C26-40A0-950C-CA3CF1E06542}" srcId="{7EE328DC-9E8E-476A-BAB2-C5641554EB6E}" destId="{AE87E318-3EAE-4EBE-AAD8-09F569BFB930}" srcOrd="0" destOrd="0" parTransId="{D26CB6FC-18ED-4A3E-9F7F-0720D96C4A20}" sibTransId="{08974F9D-1CF8-42AC-825F-DD7CA860A0D5}"/>
    <dgm:cxn modelId="{BAB94C0B-E1CA-4E1C-A8E7-A4CA6E45BB31}" type="presOf" srcId="{A76A86F0-FD07-4A6A-88E2-82D49CD79482}" destId="{04DD964D-D0F2-4386-A350-2C4B6E8DCB29}" srcOrd="1" destOrd="0" presId="urn:microsoft.com/office/officeart/2005/8/layout/list1"/>
    <dgm:cxn modelId="{79CF6CC0-1B99-41EB-9AF4-E010191607BE}" type="presParOf" srcId="{1D06AC06-F355-4FF8-A3D5-1AF8DF7CEAAC}" destId="{A6135D0A-22EA-4EF4-AC78-9F7EBE37032D}" srcOrd="0" destOrd="0" presId="urn:microsoft.com/office/officeart/2005/8/layout/list1"/>
    <dgm:cxn modelId="{FE141447-D963-4E7B-ACDA-8E80E42D66C7}" type="presParOf" srcId="{A6135D0A-22EA-4EF4-AC78-9F7EBE37032D}" destId="{C98AA5FA-C373-4640-81DB-9DE70651DD9B}" srcOrd="0" destOrd="0" presId="urn:microsoft.com/office/officeart/2005/8/layout/list1"/>
    <dgm:cxn modelId="{8F40E5CE-6F1B-4A1C-AA22-8EB610551D09}" type="presParOf" srcId="{A6135D0A-22EA-4EF4-AC78-9F7EBE37032D}" destId="{38570028-F70A-4781-B57B-B8CCA3C62A9F}" srcOrd="1" destOrd="0" presId="urn:microsoft.com/office/officeart/2005/8/layout/list1"/>
    <dgm:cxn modelId="{5389CDF9-FC50-4383-B457-E5AC3C1606AC}" type="presParOf" srcId="{1D06AC06-F355-4FF8-A3D5-1AF8DF7CEAAC}" destId="{C69C3677-9A1D-4785-A654-24F1E6EF7642}" srcOrd="1" destOrd="0" presId="urn:microsoft.com/office/officeart/2005/8/layout/list1"/>
    <dgm:cxn modelId="{2F704500-845E-4233-B35F-BBACCD779832}" type="presParOf" srcId="{1D06AC06-F355-4FF8-A3D5-1AF8DF7CEAAC}" destId="{2D72D7FD-154F-4884-B04F-E883D292764F}" srcOrd="2" destOrd="0" presId="urn:microsoft.com/office/officeart/2005/8/layout/list1"/>
    <dgm:cxn modelId="{9C213CF6-3ACD-4355-AFC0-8EF0FB0F5DE0}" type="presParOf" srcId="{1D06AC06-F355-4FF8-A3D5-1AF8DF7CEAAC}" destId="{27773418-3692-418F-AB48-B5578207689D}" srcOrd="3" destOrd="0" presId="urn:microsoft.com/office/officeart/2005/8/layout/list1"/>
    <dgm:cxn modelId="{E8EAC948-7FE3-4AE7-9326-12611410F474}" type="presParOf" srcId="{1D06AC06-F355-4FF8-A3D5-1AF8DF7CEAAC}" destId="{7D1E72BE-6E81-4FB8-A603-18066CC9D1D2}" srcOrd="4" destOrd="0" presId="urn:microsoft.com/office/officeart/2005/8/layout/list1"/>
    <dgm:cxn modelId="{BC96FDA7-CAD4-4E86-B0FD-C0A1616D0D91}" type="presParOf" srcId="{7D1E72BE-6E81-4FB8-A603-18066CC9D1D2}" destId="{8BB9B693-4A84-42B7-B4BC-B9A8DF984605}" srcOrd="0" destOrd="0" presId="urn:microsoft.com/office/officeart/2005/8/layout/list1"/>
    <dgm:cxn modelId="{C878A344-1F06-493D-BC5B-E9EC88B6AEBB}" type="presParOf" srcId="{7D1E72BE-6E81-4FB8-A603-18066CC9D1D2}" destId="{F1A9C55A-AFBF-4D70-89DE-0DA7A1081DB8}" srcOrd="1" destOrd="0" presId="urn:microsoft.com/office/officeart/2005/8/layout/list1"/>
    <dgm:cxn modelId="{37C0EB39-DC0C-48DF-AF5D-78D3E9F86E26}" type="presParOf" srcId="{1D06AC06-F355-4FF8-A3D5-1AF8DF7CEAAC}" destId="{B97CE4D1-3800-4722-A2A9-DFD9BBDB804A}" srcOrd="5" destOrd="0" presId="urn:microsoft.com/office/officeart/2005/8/layout/list1"/>
    <dgm:cxn modelId="{7500BA68-CDBD-4D91-80EA-42B9CE4BCFA4}" type="presParOf" srcId="{1D06AC06-F355-4FF8-A3D5-1AF8DF7CEAAC}" destId="{A39E64EA-B7A7-4F17-A055-51A3EE2369AD}" srcOrd="6" destOrd="0" presId="urn:microsoft.com/office/officeart/2005/8/layout/list1"/>
    <dgm:cxn modelId="{A80BFE43-FEF2-4FDD-ADD2-D11A3ED8B155}" type="presParOf" srcId="{1D06AC06-F355-4FF8-A3D5-1AF8DF7CEAAC}" destId="{E5AD18DD-3587-4BAD-BC02-C820A6FF1072}" srcOrd="7" destOrd="0" presId="urn:microsoft.com/office/officeart/2005/8/layout/list1"/>
    <dgm:cxn modelId="{49E53A9E-013F-42DD-B39E-0ECEC2E1DB41}" type="presParOf" srcId="{1D06AC06-F355-4FF8-A3D5-1AF8DF7CEAAC}" destId="{2680BB43-C10C-45C4-B0B9-6DAE9CE59EA7}" srcOrd="8" destOrd="0" presId="urn:microsoft.com/office/officeart/2005/8/layout/list1"/>
    <dgm:cxn modelId="{95C6F1F7-E613-4F30-9F0D-49BA1454661C}" type="presParOf" srcId="{2680BB43-C10C-45C4-B0B9-6DAE9CE59EA7}" destId="{D802D317-D1B4-4C4B-AEC0-3D31526EB2D7}" srcOrd="0" destOrd="0" presId="urn:microsoft.com/office/officeart/2005/8/layout/list1"/>
    <dgm:cxn modelId="{C136B4A0-0CE9-4581-9828-1CE70E250B95}" type="presParOf" srcId="{2680BB43-C10C-45C4-B0B9-6DAE9CE59EA7}" destId="{61BAA45F-920D-4E97-90E3-CF0B0BB130E6}" srcOrd="1" destOrd="0" presId="urn:microsoft.com/office/officeart/2005/8/layout/list1"/>
    <dgm:cxn modelId="{C57B3C7F-F713-4CA3-B08E-5D78C2DB6CD3}" type="presParOf" srcId="{1D06AC06-F355-4FF8-A3D5-1AF8DF7CEAAC}" destId="{F71D949D-9A28-430D-AB05-51C65E808373}" srcOrd="9" destOrd="0" presId="urn:microsoft.com/office/officeart/2005/8/layout/list1"/>
    <dgm:cxn modelId="{FE02C891-7EC9-48C5-AA46-BAF8291CDF35}" type="presParOf" srcId="{1D06AC06-F355-4FF8-A3D5-1AF8DF7CEAAC}" destId="{F399FACE-16D0-42C4-B58B-7E2A7768CA3A}" srcOrd="10" destOrd="0" presId="urn:microsoft.com/office/officeart/2005/8/layout/list1"/>
    <dgm:cxn modelId="{7A214E5C-0DCB-4A37-A68B-8CA3A3A0EBE7}" type="presParOf" srcId="{1D06AC06-F355-4FF8-A3D5-1AF8DF7CEAAC}" destId="{7A7829CF-651E-4DD4-8615-A2BDCF48B5A2}" srcOrd="11" destOrd="0" presId="urn:microsoft.com/office/officeart/2005/8/layout/list1"/>
    <dgm:cxn modelId="{26F2E62C-A302-4CED-B135-B6102D52AED6}" type="presParOf" srcId="{1D06AC06-F355-4FF8-A3D5-1AF8DF7CEAAC}" destId="{34C0AB9C-81E1-453F-B441-0AF6746128D3}" srcOrd="12" destOrd="0" presId="urn:microsoft.com/office/officeart/2005/8/layout/list1"/>
    <dgm:cxn modelId="{F0E571E8-4C7C-45C0-AC40-E57E6101E195}" type="presParOf" srcId="{34C0AB9C-81E1-453F-B441-0AF6746128D3}" destId="{2E4D02AB-750A-4ED3-9E55-510EBFB0527E}" srcOrd="0" destOrd="0" presId="urn:microsoft.com/office/officeart/2005/8/layout/list1"/>
    <dgm:cxn modelId="{18C36AC3-6946-4775-94F6-7BFD8A5B7653}" type="presParOf" srcId="{34C0AB9C-81E1-453F-B441-0AF6746128D3}" destId="{981FE27F-727F-4F48-99C3-C42ECE17B61D}" srcOrd="1" destOrd="0" presId="urn:microsoft.com/office/officeart/2005/8/layout/list1"/>
    <dgm:cxn modelId="{4A2627E2-3090-41D0-9FF6-40B17A4D507A}" type="presParOf" srcId="{1D06AC06-F355-4FF8-A3D5-1AF8DF7CEAAC}" destId="{B3E0ACD7-5EDA-46CF-8D47-5ECD6EEBF4A1}" srcOrd="13" destOrd="0" presId="urn:microsoft.com/office/officeart/2005/8/layout/list1"/>
    <dgm:cxn modelId="{CC94B585-37A1-48FE-9CF6-69DD6D768F86}" type="presParOf" srcId="{1D06AC06-F355-4FF8-A3D5-1AF8DF7CEAAC}" destId="{90055A4D-FEF3-4900-9833-D0EEBDE8D871}" srcOrd="14" destOrd="0" presId="urn:microsoft.com/office/officeart/2005/8/layout/list1"/>
    <dgm:cxn modelId="{BB2596CD-AB89-4775-B710-47ABC7E2DB90}" type="presParOf" srcId="{1D06AC06-F355-4FF8-A3D5-1AF8DF7CEAAC}" destId="{43F98D02-EAF5-4494-B2C1-890509A57286}" srcOrd="15" destOrd="0" presId="urn:microsoft.com/office/officeart/2005/8/layout/list1"/>
    <dgm:cxn modelId="{9A696E52-F0BA-4718-8FFE-94F917C5E0B6}" type="presParOf" srcId="{1D06AC06-F355-4FF8-A3D5-1AF8DF7CEAAC}" destId="{FF31629D-8692-4751-A90F-4C34153E5CC8}" srcOrd="16" destOrd="0" presId="urn:microsoft.com/office/officeart/2005/8/layout/list1"/>
    <dgm:cxn modelId="{8B20B554-5159-4DE8-BFF0-34308B2A8D91}" type="presParOf" srcId="{FF31629D-8692-4751-A90F-4C34153E5CC8}" destId="{1C1BFE58-31E2-4848-89E1-2F4DB04EEBF4}" srcOrd="0" destOrd="0" presId="urn:microsoft.com/office/officeart/2005/8/layout/list1"/>
    <dgm:cxn modelId="{9DCB2BBB-3773-436A-BFD7-C47E77C7143D}" type="presParOf" srcId="{FF31629D-8692-4751-A90F-4C34153E5CC8}" destId="{04DD964D-D0F2-4386-A350-2C4B6E8DCB29}" srcOrd="1" destOrd="0" presId="urn:microsoft.com/office/officeart/2005/8/layout/list1"/>
    <dgm:cxn modelId="{57ABD9E8-EEAA-4A0C-87FC-6163AEFCF011}" type="presParOf" srcId="{1D06AC06-F355-4FF8-A3D5-1AF8DF7CEAAC}" destId="{5C838CBB-3F35-4ED1-A637-D4FA82AE7D0E}" srcOrd="17" destOrd="0" presId="urn:microsoft.com/office/officeart/2005/8/layout/list1"/>
    <dgm:cxn modelId="{9B63D7EB-4C4F-4446-8E9A-64BD6A20B695}" type="presParOf" srcId="{1D06AC06-F355-4FF8-A3D5-1AF8DF7CEAAC}" destId="{00E2F6C6-3EA7-4D76-8EFB-59749146D71B}" srcOrd="18" destOrd="0" presId="urn:microsoft.com/office/officeart/2005/8/layout/list1"/>
  </dgm:cxnLst>
  <dgm:bg>
    <a:noFill/>
  </dgm:bg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38777C-C49B-43FF-B8E7-09394C483479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A4D7F53B-7416-40F6-AEEF-DEB3612C31B1}">
      <dgm:prSet phldrT="[Testo]"/>
      <dgm:spPr>
        <a:solidFill>
          <a:srgbClr val="92D050"/>
        </a:solidFill>
      </dgm:spPr>
      <dgm:t>
        <a:bodyPr/>
        <a:lstStyle/>
        <a:p>
          <a:r>
            <a:rPr lang="it-IT" b="1" dirty="0" smtClean="0">
              <a:solidFill>
                <a:schemeClr val="tx1"/>
              </a:solidFill>
            </a:rPr>
            <a:t>Organismi indipendenti (INTERPRET – Svizzera, High Commission for Immigration and Intercultural Dialogue – Portugal) </a:t>
          </a:r>
          <a:endParaRPr lang="it-IT" b="1" dirty="0">
            <a:solidFill>
              <a:schemeClr val="tx1"/>
            </a:solidFill>
          </a:endParaRPr>
        </a:p>
      </dgm:t>
    </dgm:pt>
    <dgm:pt modelId="{CD433871-913E-406F-9D6F-162E8D752DF1}" type="parTrans" cxnId="{C1AFB219-299D-4449-821A-5C9726F568C8}">
      <dgm:prSet/>
      <dgm:spPr/>
      <dgm:t>
        <a:bodyPr/>
        <a:lstStyle/>
        <a:p>
          <a:endParaRPr lang="it-IT"/>
        </a:p>
      </dgm:t>
    </dgm:pt>
    <dgm:pt modelId="{D669536F-E39B-4ED6-9801-2430FC978636}" type="sibTrans" cxnId="{C1AFB219-299D-4449-821A-5C9726F568C8}">
      <dgm:prSet/>
      <dgm:spPr>
        <a:solidFill>
          <a:srgbClr val="FFC000"/>
        </a:solidFill>
        <a:ln>
          <a:solidFill>
            <a:srgbClr val="FF0000"/>
          </a:solidFill>
        </a:ln>
      </dgm:spPr>
      <dgm:t>
        <a:bodyPr/>
        <a:lstStyle/>
        <a:p>
          <a:endParaRPr lang="it-IT"/>
        </a:p>
      </dgm:t>
    </dgm:pt>
    <dgm:pt modelId="{8CF062E6-855C-4C99-AA57-84AE21BB104F}">
      <dgm:prSet phldrT="[Testo]"/>
      <dgm:spPr>
        <a:solidFill>
          <a:srgbClr val="92D050"/>
        </a:solidFill>
      </dgm:spPr>
      <dgm:t>
        <a:bodyPr/>
        <a:lstStyle/>
        <a:p>
          <a:r>
            <a:rPr lang="it-IT" b="1" dirty="0" smtClean="0">
              <a:solidFill>
                <a:schemeClr val="tx1"/>
              </a:solidFill>
            </a:rPr>
            <a:t>Ministeri (Ministero della Giustizia – Registro dei mediatori e delle Istituzioni che si occupano di Mediazione – Spagna) </a:t>
          </a:r>
          <a:endParaRPr lang="it-IT" b="1" dirty="0">
            <a:solidFill>
              <a:schemeClr val="tx1"/>
            </a:solidFill>
          </a:endParaRPr>
        </a:p>
      </dgm:t>
    </dgm:pt>
    <dgm:pt modelId="{341373F3-7A54-4844-A724-E93928C08078}" type="parTrans" cxnId="{04C07F96-1ACF-4E25-9BCB-C4D67061BBAE}">
      <dgm:prSet/>
      <dgm:spPr/>
      <dgm:t>
        <a:bodyPr/>
        <a:lstStyle/>
        <a:p>
          <a:endParaRPr lang="it-IT"/>
        </a:p>
      </dgm:t>
    </dgm:pt>
    <dgm:pt modelId="{488001CA-453E-418F-A761-0AE20ECD2007}" type="sibTrans" cxnId="{04C07F96-1ACF-4E25-9BCB-C4D67061BBAE}">
      <dgm:prSet/>
      <dgm:spPr>
        <a:solidFill>
          <a:srgbClr val="FFC000"/>
        </a:solidFill>
        <a:ln>
          <a:solidFill>
            <a:srgbClr val="FF0000"/>
          </a:solidFill>
        </a:ln>
      </dgm:spPr>
      <dgm:t>
        <a:bodyPr/>
        <a:lstStyle/>
        <a:p>
          <a:endParaRPr lang="it-IT"/>
        </a:p>
      </dgm:t>
    </dgm:pt>
    <dgm:pt modelId="{FAC8C615-4B26-4938-A8D6-2A7C11BD6702}">
      <dgm:prSet phldrT="[Testo]"/>
      <dgm:spPr>
        <a:solidFill>
          <a:srgbClr val="92D050"/>
        </a:solidFill>
      </dgm:spPr>
      <dgm:t>
        <a:bodyPr/>
        <a:lstStyle/>
        <a:p>
          <a:r>
            <a:rPr lang="it-IT" b="1" dirty="0" smtClean="0">
              <a:solidFill>
                <a:schemeClr val="tx1"/>
              </a:solidFill>
            </a:rPr>
            <a:t>Enti locali (Comuni, Regioni – Italia) </a:t>
          </a:r>
          <a:endParaRPr lang="it-IT" b="1" dirty="0">
            <a:solidFill>
              <a:schemeClr val="tx1"/>
            </a:solidFill>
          </a:endParaRPr>
        </a:p>
      </dgm:t>
    </dgm:pt>
    <dgm:pt modelId="{CAA9B175-5463-47F0-B2F7-4D688BE64237}" type="parTrans" cxnId="{47DB7CAB-E832-4335-BC9B-36752651505F}">
      <dgm:prSet/>
      <dgm:spPr/>
      <dgm:t>
        <a:bodyPr/>
        <a:lstStyle/>
        <a:p>
          <a:endParaRPr lang="it-IT"/>
        </a:p>
      </dgm:t>
    </dgm:pt>
    <dgm:pt modelId="{F74DB171-5F73-4A7F-8B80-BF902103FB8C}" type="sibTrans" cxnId="{47DB7CAB-E832-4335-BC9B-36752651505F}">
      <dgm:prSet/>
      <dgm:spPr/>
      <dgm:t>
        <a:bodyPr/>
        <a:lstStyle/>
        <a:p>
          <a:endParaRPr lang="it-IT"/>
        </a:p>
      </dgm:t>
    </dgm:pt>
    <dgm:pt modelId="{CA96A567-95D5-4A24-B7A1-B4C14AE2AD5D}" type="pres">
      <dgm:prSet presAssocID="{3738777C-C49B-43FF-B8E7-09394C483479}" presName="Name0" presStyleCnt="0">
        <dgm:presLayoutVars>
          <dgm:dir/>
          <dgm:resizeHandles val="exact"/>
        </dgm:presLayoutVars>
      </dgm:prSet>
      <dgm:spPr/>
    </dgm:pt>
    <dgm:pt modelId="{921F8801-A871-4260-8E1B-CEE22586AD03}" type="pres">
      <dgm:prSet presAssocID="{A4D7F53B-7416-40F6-AEEF-DEB3612C31B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BF9D68E-074B-4264-9610-B2AC05B67404}" type="pres">
      <dgm:prSet presAssocID="{D669536F-E39B-4ED6-9801-2430FC978636}" presName="sibTrans" presStyleLbl="sibTrans2D1" presStyleIdx="0" presStyleCnt="2"/>
      <dgm:spPr/>
      <dgm:t>
        <a:bodyPr/>
        <a:lstStyle/>
        <a:p>
          <a:endParaRPr lang="it-IT"/>
        </a:p>
      </dgm:t>
    </dgm:pt>
    <dgm:pt modelId="{14AD6ECD-E9B9-4F61-B798-29253C623A01}" type="pres">
      <dgm:prSet presAssocID="{D669536F-E39B-4ED6-9801-2430FC978636}" presName="connectorText" presStyleLbl="sibTrans2D1" presStyleIdx="0" presStyleCnt="2"/>
      <dgm:spPr/>
      <dgm:t>
        <a:bodyPr/>
        <a:lstStyle/>
        <a:p>
          <a:endParaRPr lang="it-IT"/>
        </a:p>
      </dgm:t>
    </dgm:pt>
    <dgm:pt modelId="{43CBA1A0-D3D8-481F-9428-81718A363837}" type="pres">
      <dgm:prSet presAssocID="{8CF062E6-855C-4C99-AA57-84AE21BB104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CC98A12-9E61-4CCB-A1AA-CC5D075667C0}" type="pres">
      <dgm:prSet presAssocID="{488001CA-453E-418F-A761-0AE20ECD2007}" presName="sibTrans" presStyleLbl="sibTrans2D1" presStyleIdx="1" presStyleCnt="2"/>
      <dgm:spPr/>
      <dgm:t>
        <a:bodyPr/>
        <a:lstStyle/>
        <a:p>
          <a:endParaRPr lang="it-IT"/>
        </a:p>
      </dgm:t>
    </dgm:pt>
    <dgm:pt modelId="{28B02511-FD95-4EE2-9508-7FCEDB091C5F}" type="pres">
      <dgm:prSet presAssocID="{488001CA-453E-418F-A761-0AE20ECD2007}" presName="connectorText" presStyleLbl="sibTrans2D1" presStyleIdx="1" presStyleCnt="2"/>
      <dgm:spPr/>
      <dgm:t>
        <a:bodyPr/>
        <a:lstStyle/>
        <a:p>
          <a:endParaRPr lang="it-IT"/>
        </a:p>
      </dgm:t>
    </dgm:pt>
    <dgm:pt modelId="{FC60367B-2E1C-4FB1-83BC-63D42B6BA397}" type="pres">
      <dgm:prSet presAssocID="{FAC8C615-4B26-4938-A8D6-2A7C11BD670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2EBA328-2690-4B93-A49E-BB75E353CD6F}" type="presOf" srcId="{488001CA-453E-418F-A761-0AE20ECD2007}" destId="{DCC98A12-9E61-4CCB-A1AA-CC5D075667C0}" srcOrd="0" destOrd="0" presId="urn:microsoft.com/office/officeart/2005/8/layout/process1"/>
    <dgm:cxn modelId="{000B7D31-59CF-4185-AB8E-A0B71ACFF18D}" type="presOf" srcId="{488001CA-453E-418F-A761-0AE20ECD2007}" destId="{28B02511-FD95-4EE2-9508-7FCEDB091C5F}" srcOrd="1" destOrd="0" presId="urn:microsoft.com/office/officeart/2005/8/layout/process1"/>
    <dgm:cxn modelId="{47DB7CAB-E832-4335-BC9B-36752651505F}" srcId="{3738777C-C49B-43FF-B8E7-09394C483479}" destId="{FAC8C615-4B26-4938-A8D6-2A7C11BD6702}" srcOrd="2" destOrd="0" parTransId="{CAA9B175-5463-47F0-B2F7-4D688BE64237}" sibTransId="{F74DB171-5F73-4A7F-8B80-BF902103FB8C}"/>
    <dgm:cxn modelId="{EFC3FDC1-74C0-4A35-AA36-F0FEA7D1B129}" type="presOf" srcId="{FAC8C615-4B26-4938-A8D6-2A7C11BD6702}" destId="{FC60367B-2E1C-4FB1-83BC-63D42B6BA397}" srcOrd="0" destOrd="0" presId="urn:microsoft.com/office/officeart/2005/8/layout/process1"/>
    <dgm:cxn modelId="{7CB1C32F-CB3F-49FC-8D22-82E1609D32FE}" type="presOf" srcId="{A4D7F53B-7416-40F6-AEEF-DEB3612C31B1}" destId="{921F8801-A871-4260-8E1B-CEE22586AD03}" srcOrd="0" destOrd="0" presId="urn:microsoft.com/office/officeart/2005/8/layout/process1"/>
    <dgm:cxn modelId="{1DE41BAF-7E84-4E14-B26D-151986678054}" type="presOf" srcId="{D669536F-E39B-4ED6-9801-2430FC978636}" destId="{14AD6ECD-E9B9-4F61-B798-29253C623A01}" srcOrd="1" destOrd="0" presId="urn:microsoft.com/office/officeart/2005/8/layout/process1"/>
    <dgm:cxn modelId="{C1AFB219-299D-4449-821A-5C9726F568C8}" srcId="{3738777C-C49B-43FF-B8E7-09394C483479}" destId="{A4D7F53B-7416-40F6-AEEF-DEB3612C31B1}" srcOrd="0" destOrd="0" parTransId="{CD433871-913E-406F-9D6F-162E8D752DF1}" sibTransId="{D669536F-E39B-4ED6-9801-2430FC978636}"/>
    <dgm:cxn modelId="{A181BB0F-4D2C-4E89-8ED5-82784C6BE848}" type="presOf" srcId="{D669536F-E39B-4ED6-9801-2430FC978636}" destId="{5BF9D68E-074B-4264-9610-B2AC05B67404}" srcOrd="0" destOrd="0" presId="urn:microsoft.com/office/officeart/2005/8/layout/process1"/>
    <dgm:cxn modelId="{04C07F96-1ACF-4E25-9BCB-C4D67061BBAE}" srcId="{3738777C-C49B-43FF-B8E7-09394C483479}" destId="{8CF062E6-855C-4C99-AA57-84AE21BB104F}" srcOrd="1" destOrd="0" parTransId="{341373F3-7A54-4844-A724-E93928C08078}" sibTransId="{488001CA-453E-418F-A761-0AE20ECD2007}"/>
    <dgm:cxn modelId="{4AB56E4C-2091-47DD-B7BD-E84D885D7720}" type="presOf" srcId="{8CF062E6-855C-4C99-AA57-84AE21BB104F}" destId="{43CBA1A0-D3D8-481F-9428-81718A363837}" srcOrd="0" destOrd="0" presId="urn:microsoft.com/office/officeart/2005/8/layout/process1"/>
    <dgm:cxn modelId="{94036A2F-D0C0-4B4F-A2D2-D13F6903606B}" type="presOf" srcId="{3738777C-C49B-43FF-B8E7-09394C483479}" destId="{CA96A567-95D5-4A24-B7A1-B4C14AE2AD5D}" srcOrd="0" destOrd="0" presId="urn:microsoft.com/office/officeart/2005/8/layout/process1"/>
    <dgm:cxn modelId="{31ED6647-C669-45C6-8B97-D96624EC955F}" type="presParOf" srcId="{CA96A567-95D5-4A24-B7A1-B4C14AE2AD5D}" destId="{921F8801-A871-4260-8E1B-CEE22586AD03}" srcOrd="0" destOrd="0" presId="urn:microsoft.com/office/officeart/2005/8/layout/process1"/>
    <dgm:cxn modelId="{F598FE23-4738-4C56-900C-F3CCC847B972}" type="presParOf" srcId="{CA96A567-95D5-4A24-B7A1-B4C14AE2AD5D}" destId="{5BF9D68E-074B-4264-9610-B2AC05B67404}" srcOrd="1" destOrd="0" presId="urn:microsoft.com/office/officeart/2005/8/layout/process1"/>
    <dgm:cxn modelId="{B4A84135-FF29-4750-A8D4-08800AF1E5FA}" type="presParOf" srcId="{5BF9D68E-074B-4264-9610-B2AC05B67404}" destId="{14AD6ECD-E9B9-4F61-B798-29253C623A01}" srcOrd="0" destOrd="0" presId="urn:microsoft.com/office/officeart/2005/8/layout/process1"/>
    <dgm:cxn modelId="{49303BB9-86A7-42C3-957D-36DAC5D42953}" type="presParOf" srcId="{CA96A567-95D5-4A24-B7A1-B4C14AE2AD5D}" destId="{43CBA1A0-D3D8-481F-9428-81718A363837}" srcOrd="2" destOrd="0" presId="urn:microsoft.com/office/officeart/2005/8/layout/process1"/>
    <dgm:cxn modelId="{E2671F4C-F4DC-4F46-9A22-0B8D18A3712A}" type="presParOf" srcId="{CA96A567-95D5-4A24-B7A1-B4C14AE2AD5D}" destId="{DCC98A12-9E61-4CCB-A1AA-CC5D075667C0}" srcOrd="3" destOrd="0" presId="urn:microsoft.com/office/officeart/2005/8/layout/process1"/>
    <dgm:cxn modelId="{B34DF5FE-42DF-41D4-A5CA-6506F9715A68}" type="presParOf" srcId="{DCC98A12-9E61-4CCB-A1AA-CC5D075667C0}" destId="{28B02511-FD95-4EE2-9508-7FCEDB091C5F}" srcOrd="0" destOrd="0" presId="urn:microsoft.com/office/officeart/2005/8/layout/process1"/>
    <dgm:cxn modelId="{E8C55402-B7C8-4BD6-8653-E9F082BA8480}" type="presParOf" srcId="{CA96A567-95D5-4A24-B7A1-B4C14AE2AD5D}" destId="{FC60367B-2E1C-4FB1-83BC-63D42B6BA397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8A43603-96FE-4247-9F2D-8981F1DD49A9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48AFB4AE-E2FF-4B2A-9DBE-BA9A56A2D5A5}">
      <dgm:prSet/>
      <dgm:spPr>
        <a:noFill/>
        <a:ln>
          <a:solidFill>
            <a:srgbClr val="0070C0"/>
          </a:solidFill>
        </a:ln>
      </dgm:spPr>
      <dgm:t>
        <a:bodyPr/>
        <a:lstStyle/>
        <a:p>
          <a:r>
            <a:rPr lang="it-IT" dirty="0" smtClean="0">
              <a:solidFill>
                <a:schemeClr val="tx1"/>
              </a:solidFill>
            </a:rPr>
            <a:t>Il mediatore in Francia è definito come un intermediario linguistico e culturale, protagonista di un </a:t>
          </a:r>
          <a:r>
            <a:rPr lang="it-IT" b="1" dirty="0" smtClean="0">
              <a:solidFill>
                <a:schemeClr val="tx1"/>
              </a:solidFill>
            </a:rPr>
            <a:t>'</a:t>
          </a:r>
          <a:r>
            <a:rPr lang="it-IT" b="1" dirty="0" err="1" smtClean="0">
              <a:solidFill>
                <a:schemeClr val="tx1"/>
              </a:solidFill>
            </a:rPr>
            <a:t>trialogue</a:t>
          </a:r>
          <a:r>
            <a:rPr lang="it-IT" b="1" dirty="0" smtClean="0">
              <a:solidFill>
                <a:schemeClr val="tx1"/>
              </a:solidFill>
            </a:rPr>
            <a:t>' </a:t>
          </a:r>
          <a:r>
            <a:rPr lang="it-IT" dirty="0" smtClean="0">
              <a:solidFill>
                <a:schemeClr val="tx1"/>
              </a:solidFill>
            </a:rPr>
            <a:t>all'interno del quale rende possibile la comunicazione tra persone che parlano diverse lingue. L'interprete non si limita a effettuare una traduzione linguistica, ma fornisce informazioni e chiarimenti e in alcuni ambiti e in accordo con le parti, mitiga le tensioni, e agevola i processi decisionali</a:t>
          </a:r>
          <a:r>
            <a:rPr lang="it-IT" dirty="0" smtClean="0"/>
            <a:t>.</a:t>
          </a:r>
          <a:endParaRPr lang="it-IT" dirty="0"/>
        </a:p>
      </dgm:t>
    </dgm:pt>
    <dgm:pt modelId="{DE274ECB-0AD9-41B5-85A0-A5060AA6867A}" type="parTrans" cxnId="{15FE68DB-798F-4596-BC91-022AF3FD2730}">
      <dgm:prSet/>
      <dgm:spPr/>
      <dgm:t>
        <a:bodyPr/>
        <a:lstStyle/>
        <a:p>
          <a:endParaRPr lang="it-IT"/>
        </a:p>
      </dgm:t>
    </dgm:pt>
    <dgm:pt modelId="{4B14C7E2-641A-4CE9-9E1C-F1096E0C6137}" type="sibTrans" cxnId="{15FE68DB-798F-4596-BC91-022AF3FD2730}">
      <dgm:prSet/>
      <dgm:spPr/>
      <dgm:t>
        <a:bodyPr/>
        <a:lstStyle/>
        <a:p>
          <a:endParaRPr lang="it-IT"/>
        </a:p>
      </dgm:t>
    </dgm:pt>
    <dgm:pt modelId="{25A7E881-C7AD-4B3C-B89F-2DAC88D03B91}">
      <dgm:prSet/>
      <dgm:spPr>
        <a:noFill/>
        <a:ln>
          <a:solidFill>
            <a:srgbClr val="0070C0"/>
          </a:solidFill>
        </a:ln>
      </dgm:spPr>
      <dgm:t>
        <a:bodyPr/>
        <a:lstStyle/>
        <a:p>
          <a:r>
            <a:rPr lang="it-IT" dirty="0" smtClean="0">
              <a:solidFill>
                <a:schemeClr val="tx1"/>
              </a:solidFill>
            </a:rPr>
            <a:t>Link-donne ("femmes-relais") sono mediatrici sociali e culturali che agevolano gli scambi tra individui di differenti culture o tra cittadini e istituzioni, al fine di migliorare il processo di comunicazione e favoriscono l'accesso ai diritti. Impediscono incomprensioni, facilitano la comprensione reciproca e lavorano al fine di cambiare la percezione stereotipata dei migranti. </a:t>
          </a:r>
          <a:endParaRPr lang="it-IT" dirty="0">
            <a:solidFill>
              <a:schemeClr val="tx1"/>
            </a:solidFill>
          </a:endParaRPr>
        </a:p>
      </dgm:t>
    </dgm:pt>
    <dgm:pt modelId="{6446B578-112A-494B-9CB8-0CD8DB8A8E61}" type="parTrans" cxnId="{E6FBFDC0-A535-4B9F-9012-EF4CC88E10D0}">
      <dgm:prSet/>
      <dgm:spPr/>
      <dgm:t>
        <a:bodyPr/>
        <a:lstStyle/>
        <a:p>
          <a:endParaRPr lang="it-IT"/>
        </a:p>
      </dgm:t>
    </dgm:pt>
    <dgm:pt modelId="{1FD4BB07-CF95-4595-9318-080B22DC08F1}" type="sibTrans" cxnId="{E6FBFDC0-A535-4B9F-9012-EF4CC88E10D0}">
      <dgm:prSet/>
      <dgm:spPr/>
      <dgm:t>
        <a:bodyPr/>
        <a:lstStyle/>
        <a:p>
          <a:endParaRPr lang="it-IT"/>
        </a:p>
      </dgm:t>
    </dgm:pt>
    <dgm:pt modelId="{508D5291-8B10-4416-AF5C-A602268C88FC}" type="pres">
      <dgm:prSet presAssocID="{68A43603-96FE-4247-9F2D-8981F1DD49A9}" presName="linearFlow" presStyleCnt="0">
        <dgm:presLayoutVars>
          <dgm:dir/>
          <dgm:resizeHandles val="exact"/>
        </dgm:presLayoutVars>
      </dgm:prSet>
      <dgm:spPr/>
    </dgm:pt>
    <dgm:pt modelId="{439B3B52-7112-41D3-B099-EF663F4DBFE2}" type="pres">
      <dgm:prSet presAssocID="{48AFB4AE-E2FF-4B2A-9DBE-BA9A56A2D5A5}" presName="composite" presStyleCnt="0"/>
      <dgm:spPr/>
    </dgm:pt>
    <dgm:pt modelId="{1EA3B88E-8D82-4641-85A2-1A153A38D0D9}" type="pres">
      <dgm:prSet presAssocID="{48AFB4AE-E2FF-4B2A-9DBE-BA9A56A2D5A5}" presName="imgShp" presStyleLbl="fgImgPlac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3000" r="-23000"/>
          </a:stretch>
        </a:blipFill>
      </dgm:spPr>
    </dgm:pt>
    <dgm:pt modelId="{628BBF07-AD2B-4977-A751-200333906F02}" type="pres">
      <dgm:prSet presAssocID="{48AFB4AE-E2FF-4B2A-9DBE-BA9A56A2D5A5}" presName="txShp" presStyleLbl="node1" presStyleIdx="0" presStyleCnt="2" custScaleX="9943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D6DA2E1-FEB5-472C-B1CE-03CFAD571716}" type="pres">
      <dgm:prSet presAssocID="{4B14C7E2-641A-4CE9-9E1C-F1096E0C6137}" presName="spacing" presStyleCnt="0"/>
      <dgm:spPr/>
    </dgm:pt>
    <dgm:pt modelId="{EC421DF3-7FA5-4DD7-83CE-2604C2C22893}" type="pres">
      <dgm:prSet presAssocID="{25A7E881-C7AD-4B3C-B89F-2DAC88D03B91}" presName="composite" presStyleCnt="0"/>
      <dgm:spPr/>
    </dgm:pt>
    <dgm:pt modelId="{6A34DD44-C70C-4550-9BE4-97A0D732B278}" type="pres">
      <dgm:prSet presAssocID="{25A7E881-C7AD-4B3C-B89F-2DAC88D03B91}" presName="imgShp" presStyleLbl="fgImgPlace1" presStyleIdx="1" presStyleCnt="2" custScaleX="128082" custScaleY="94501" custLinFactNeighborX="1950" custLinFactNeighborY="-6826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5000" b="-15000"/>
          </a:stretch>
        </a:blipFill>
      </dgm:spPr>
    </dgm:pt>
    <dgm:pt modelId="{1FD614BE-D164-4769-8CFB-A77E4BD5FBAE}" type="pres">
      <dgm:prSet presAssocID="{25A7E881-C7AD-4B3C-B89F-2DAC88D03B91}" presName="txShp" presStyleLbl="node1" presStyleIdx="1" presStyleCnt="2" custLinFactNeighborX="-274" custLinFactNeighborY="-682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1B79DF81-341C-4E87-B664-6CE2C00754C1}" type="presOf" srcId="{25A7E881-C7AD-4B3C-B89F-2DAC88D03B91}" destId="{1FD614BE-D164-4769-8CFB-A77E4BD5FBAE}" srcOrd="0" destOrd="0" presId="urn:microsoft.com/office/officeart/2005/8/layout/vList3"/>
    <dgm:cxn modelId="{15FE68DB-798F-4596-BC91-022AF3FD2730}" srcId="{68A43603-96FE-4247-9F2D-8981F1DD49A9}" destId="{48AFB4AE-E2FF-4B2A-9DBE-BA9A56A2D5A5}" srcOrd="0" destOrd="0" parTransId="{DE274ECB-0AD9-41B5-85A0-A5060AA6867A}" sibTransId="{4B14C7E2-641A-4CE9-9E1C-F1096E0C6137}"/>
    <dgm:cxn modelId="{DE11C55D-FE58-4B5E-96A1-2E0646B96E5E}" type="presOf" srcId="{48AFB4AE-E2FF-4B2A-9DBE-BA9A56A2D5A5}" destId="{628BBF07-AD2B-4977-A751-200333906F02}" srcOrd="0" destOrd="0" presId="urn:microsoft.com/office/officeart/2005/8/layout/vList3"/>
    <dgm:cxn modelId="{E6FBFDC0-A535-4B9F-9012-EF4CC88E10D0}" srcId="{68A43603-96FE-4247-9F2D-8981F1DD49A9}" destId="{25A7E881-C7AD-4B3C-B89F-2DAC88D03B91}" srcOrd="1" destOrd="0" parTransId="{6446B578-112A-494B-9CB8-0CD8DB8A8E61}" sibTransId="{1FD4BB07-CF95-4595-9318-080B22DC08F1}"/>
    <dgm:cxn modelId="{8CCAC622-9A99-4558-A099-74459A06C425}" type="presOf" srcId="{68A43603-96FE-4247-9F2D-8981F1DD49A9}" destId="{508D5291-8B10-4416-AF5C-A602268C88FC}" srcOrd="0" destOrd="0" presId="urn:microsoft.com/office/officeart/2005/8/layout/vList3"/>
    <dgm:cxn modelId="{9147A9B3-FD92-4936-9A2E-154D748E5A26}" type="presParOf" srcId="{508D5291-8B10-4416-AF5C-A602268C88FC}" destId="{439B3B52-7112-41D3-B099-EF663F4DBFE2}" srcOrd="0" destOrd="0" presId="urn:microsoft.com/office/officeart/2005/8/layout/vList3"/>
    <dgm:cxn modelId="{FA15FCC8-CF52-4139-A2BF-13C91F89A90F}" type="presParOf" srcId="{439B3B52-7112-41D3-B099-EF663F4DBFE2}" destId="{1EA3B88E-8D82-4641-85A2-1A153A38D0D9}" srcOrd="0" destOrd="0" presId="urn:microsoft.com/office/officeart/2005/8/layout/vList3"/>
    <dgm:cxn modelId="{8F7D0A8C-7288-4897-857E-98392A3A531E}" type="presParOf" srcId="{439B3B52-7112-41D3-B099-EF663F4DBFE2}" destId="{628BBF07-AD2B-4977-A751-200333906F02}" srcOrd="1" destOrd="0" presId="urn:microsoft.com/office/officeart/2005/8/layout/vList3"/>
    <dgm:cxn modelId="{AF6F50B7-80B3-44D5-BB00-4858D72782E7}" type="presParOf" srcId="{508D5291-8B10-4416-AF5C-A602268C88FC}" destId="{9D6DA2E1-FEB5-472C-B1CE-03CFAD571716}" srcOrd="1" destOrd="0" presId="urn:microsoft.com/office/officeart/2005/8/layout/vList3"/>
    <dgm:cxn modelId="{FFC18F21-7FD1-4D05-A87A-7164CFCEC421}" type="presParOf" srcId="{508D5291-8B10-4416-AF5C-A602268C88FC}" destId="{EC421DF3-7FA5-4DD7-83CE-2604C2C22893}" srcOrd="2" destOrd="0" presId="urn:microsoft.com/office/officeart/2005/8/layout/vList3"/>
    <dgm:cxn modelId="{D3077E17-C59A-44EC-A9C2-D0610AE16C78}" type="presParOf" srcId="{EC421DF3-7FA5-4DD7-83CE-2604C2C22893}" destId="{6A34DD44-C70C-4550-9BE4-97A0D732B278}" srcOrd="0" destOrd="0" presId="urn:microsoft.com/office/officeart/2005/8/layout/vList3"/>
    <dgm:cxn modelId="{F7834D5B-4CB1-4AF6-B725-D04A6613918E}" type="presParOf" srcId="{EC421DF3-7FA5-4DD7-83CE-2604C2C22893}" destId="{1FD614BE-D164-4769-8CFB-A77E4BD5FBA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72D7FD-154F-4884-B04F-E883D292764F}">
      <dsp:nvSpPr>
        <dsp:cNvPr id="0" name=""/>
        <dsp:cNvSpPr/>
      </dsp:nvSpPr>
      <dsp:spPr>
        <a:xfrm>
          <a:off x="0" y="1376113"/>
          <a:ext cx="11213732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570028-F70A-4781-B57B-B8CCA3C62A9F}">
      <dsp:nvSpPr>
        <dsp:cNvPr id="0" name=""/>
        <dsp:cNvSpPr/>
      </dsp:nvSpPr>
      <dsp:spPr>
        <a:xfrm>
          <a:off x="571704" y="824026"/>
          <a:ext cx="7862328" cy="773487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6697" tIns="0" rIns="296697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b="1" kern="1200" dirty="0" smtClean="0">
              <a:solidFill>
                <a:schemeClr val="tx1"/>
              </a:solidFill>
            </a:rPr>
            <a:t>Necessità della mediazione interculturale in UE (flussi migratori, politiche di integrazione)  </a:t>
          </a:r>
          <a:endParaRPr lang="it-IT" sz="1500" b="1" kern="1200" dirty="0">
            <a:solidFill>
              <a:schemeClr val="tx1"/>
            </a:solidFill>
          </a:endParaRPr>
        </a:p>
      </dsp:txBody>
      <dsp:txXfrm>
        <a:off x="609463" y="861785"/>
        <a:ext cx="7786810" cy="697969"/>
      </dsp:txXfrm>
    </dsp:sp>
    <dsp:sp modelId="{A39E64EA-B7A7-4F17-A055-51A3EE2369AD}">
      <dsp:nvSpPr>
        <dsp:cNvPr id="0" name=""/>
        <dsp:cNvSpPr/>
      </dsp:nvSpPr>
      <dsp:spPr>
        <a:xfrm>
          <a:off x="0" y="2056513"/>
          <a:ext cx="11213732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A9C55A-AFBF-4D70-89DE-0DA7A1081DB8}">
      <dsp:nvSpPr>
        <dsp:cNvPr id="0" name=""/>
        <dsp:cNvSpPr/>
      </dsp:nvSpPr>
      <dsp:spPr>
        <a:xfrm>
          <a:off x="560686" y="1835113"/>
          <a:ext cx="7849612" cy="442800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6697" tIns="0" rIns="296697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b="1" kern="1200" dirty="0" smtClean="0">
              <a:solidFill>
                <a:schemeClr val="tx1"/>
              </a:solidFill>
            </a:rPr>
            <a:t>Forme e definizioni della mediazione interculturale in UE </a:t>
          </a:r>
          <a:endParaRPr lang="it-IT" sz="1500" b="1" kern="1200" dirty="0">
            <a:solidFill>
              <a:schemeClr val="tx1"/>
            </a:solidFill>
          </a:endParaRPr>
        </a:p>
      </dsp:txBody>
      <dsp:txXfrm>
        <a:off x="582302" y="1856729"/>
        <a:ext cx="7806380" cy="399568"/>
      </dsp:txXfrm>
    </dsp:sp>
    <dsp:sp modelId="{F399FACE-16D0-42C4-B58B-7E2A7768CA3A}">
      <dsp:nvSpPr>
        <dsp:cNvPr id="0" name=""/>
        <dsp:cNvSpPr/>
      </dsp:nvSpPr>
      <dsp:spPr>
        <a:xfrm>
          <a:off x="0" y="2736913"/>
          <a:ext cx="11213732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BAA45F-920D-4E97-90E3-CF0B0BB130E6}">
      <dsp:nvSpPr>
        <dsp:cNvPr id="0" name=""/>
        <dsp:cNvSpPr/>
      </dsp:nvSpPr>
      <dsp:spPr>
        <a:xfrm>
          <a:off x="560686" y="2515513"/>
          <a:ext cx="7849612" cy="442800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6697" tIns="0" rIns="296697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b="1" kern="1200" dirty="0" smtClean="0">
              <a:solidFill>
                <a:schemeClr val="tx1"/>
              </a:solidFill>
            </a:rPr>
            <a:t>Opportunità lavorative/riconoscimento della figura professionale </a:t>
          </a:r>
          <a:endParaRPr lang="it-IT" sz="1500" b="1" kern="1200" dirty="0">
            <a:solidFill>
              <a:schemeClr val="tx1"/>
            </a:solidFill>
          </a:endParaRPr>
        </a:p>
      </dsp:txBody>
      <dsp:txXfrm>
        <a:off x="582302" y="2537129"/>
        <a:ext cx="7806380" cy="399568"/>
      </dsp:txXfrm>
    </dsp:sp>
    <dsp:sp modelId="{90055A4D-FEF3-4900-9833-D0EEBDE8D871}">
      <dsp:nvSpPr>
        <dsp:cNvPr id="0" name=""/>
        <dsp:cNvSpPr/>
      </dsp:nvSpPr>
      <dsp:spPr>
        <a:xfrm>
          <a:off x="0" y="3417313"/>
          <a:ext cx="11213732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0310" tIns="312420" rIns="87031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500" kern="1200" dirty="0"/>
        </a:p>
      </dsp:txBody>
      <dsp:txXfrm>
        <a:off x="0" y="3417313"/>
        <a:ext cx="11213732" cy="378000"/>
      </dsp:txXfrm>
    </dsp:sp>
    <dsp:sp modelId="{981FE27F-727F-4F48-99C3-C42ECE17B61D}">
      <dsp:nvSpPr>
        <dsp:cNvPr id="0" name=""/>
        <dsp:cNvSpPr/>
      </dsp:nvSpPr>
      <dsp:spPr>
        <a:xfrm>
          <a:off x="560686" y="3195913"/>
          <a:ext cx="7849612" cy="442800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6697" tIns="0" rIns="296697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500" b="1" kern="1200" dirty="0" smtClean="0">
            <a:solidFill>
              <a:schemeClr val="tx1"/>
            </a:solidFill>
          </a:endParaRP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b="1" kern="1200" dirty="0" smtClean="0">
              <a:solidFill>
                <a:schemeClr val="tx1"/>
              </a:solidFill>
            </a:rPr>
            <a:t>Formazione</a:t>
          </a:r>
          <a:r>
            <a:rPr lang="it-IT" sz="1500" b="1" kern="1200" baseline="0" dirty="0" smtClean="0">
              <a:solidFill>
                <a:schemeClr val="tx1"/>
              </a:solidFill>
            </a:rPr>
            <a:t> </a:t>
          </a:r>
          <a:r>
            <a:rPr lang="it-IT" sz="1500" b="1" kern="1200" baseline="0" dirty="0" smtClean="0">
              <a:solidFill>
                <a:schemeClr val="tx1"/>
              </a:solidFill>
            </a:rPr>
            <a:t>rivolta a mediatori interculturali </a:t>
          </a:r>
          <a:endParaRPr lang="it-IT" sz="1500" b="1" kern="1200" baseline="0" dirty="0" smtClean="0">
            <a:solidFill>
              <a:schemeClr val="tx1"/>
            </a:solidFill>
          </a:endParaRP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b="1" kern="1200" baseline="0" dirty="0" smtClean="0">
              <a:solidFill>
                <a:schemeClr val="tx1"/>
              </a:solidFill>
            </a:rPr>
            <a:t> </a:t>
          </a:r>
          <a:endParaRPr lang="it-IT" sz="1500" b="1" kern="1200" dirty="0">
            <a:solidFill>
              <a:schemeClr val="tx1"/>
            </a:solidFill>
          </a:endParaRPr>
        </a:p>
      </dsp:txBody>
      <dsp:txXfrm>
        <a:off x="582302" y="3217529"/>
        <a:ext cx="7806380" cy="399568"/>
      </dsp:txXfrm>
    </dsp:sp>
    <dsp:sp modelId="{00E2F6C6-3EA7-4D76-8EFB-59749146D71B}">
      <dsp:nvSpPr>
        <dsp:cNvPr id="0" name=""/>
        <dsp:cNvSpPr/>
      </dsp:nvSpPr>
      <dsp:spPr>
        <a:xfrm>
          <a:off x="0" y="4097713"/>
          <a:ext cx="11213732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DD964D-D0F2-4386-A350-2C4B6E8DCB29}">
      <dsp:nvSpPr>
        <dsp:cNvPr id="0" name=""/>
        <dsp:cNvSpPr/>
      </dsp:nvSpPr>
      <dsp:spPr>
        <a:xfrm>
          <a:off x="560686" y="3876313"/>
          <a:ext cx="7849612" cy="442800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6697" tIns="0" rIns="296697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b="1" kern="1200" dirty="0" smtClean="0">
              <a:solidFill>
                <a:schemeClr val="tx1"/>
              </a:solidFill>
            </a:rPr>
            <a:t>Ambiti di intervento dei mediatori interculturali </a:t>
          </a:r>
          <a:endParaRPr lang="it-IT" sz="1500" b="1" kern="1200" dirty="0">
            <a:solidFill>
              <a:schemeClr val="tx1"/>
            </a:solidFill>
          </a:endParaRPr>
        </a:p>
      </dsp:txBody>
      <dsp:txXfrm>
        <a:off x="582302" y="3897929"/>
        <a:ext cx="7806380" cy="3995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FA56E-5A2A-4DF7-AF40-EE1F61282FB3}" type="datetimeFigureOut">
              <a:rPr lang="it-IT" smtClean="0"/>
              <a:t>27/10/2015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71B781-B993-4B5C-82ED-31FEAD01B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9917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1B781-B993-4B5C-82ED-31FEAD01BA81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04152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1B781-B993-4B5C-82ED-31FEAD01BA81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00093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1B781-B993-4B5C-82ED-31FEAD01BA81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87690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1B781-B993-4B5C-82ED-31FEAD01BA81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4695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1B781-B993-4B5C-82ED-31FEAD01BA81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41726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1B781-B993-4B5C-82ED-31FEAD01BA81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09032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1B781-B993-4B5C-82ED-31FEAD01BA81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4882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1B781-B993-4B5C-82ED-31FEAD01BA81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19948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1B781-B993-4B5C-82ED-31FEAD01BA81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21512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1B781-B993-4B5C-82ED-31FEAD01BA81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91271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1B781-B993-4B5C-82ED-31FEAD01BA81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8417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1B781-B993-4B5C-82ED-31FEAD01BA81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25638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1B781-B993-4B5C-82ED-31FEAD01BA81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16958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1B781-B993-4B5C-82ED-31FEAD01BA81}" type="slidenum">
              <a:rPr lang="it-IT" smtClean="0"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251594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1B781-B993-4B5C-82ED-31FEAD01BA81}" type="slidenum">
              <a:rPr lang="it-IT" smtClean="0"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711503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1B781-B993-4B5C-82ED-31FEAD01BA81}" type="slidenum">
              <a:rPr lang="it-IT" smtClean="0"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31359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1B781-B993-4B5C-82ED-31FEAD01BA81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73122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1B781-B993-4B5C-82ED-31FEAD01BA81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9985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1B781-B993-4B5C-82ED-31FEAD01BA81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2263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1B781-B993-4B5C-82ED-31FEAD01BA81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40507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1B781-B993-4B5C-82ED-31FEAD01BA81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11026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1B781-B993-4B5C-82ED-31FEAD01BA81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78230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1B781-B993-4B5C-82ED-31FEAD01BA81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6352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01E2-49C6-493C-B1FA-A3BB6E75FD4C}" type="datetimeFigureOut">
              <a:rPr lang="it-IT" smtClean="0"/>
              <a:t>27/10/2015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19261-8A96-47B8-ACCD-FD2ABB8694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2793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01E2-49C6-493C-B1FA-A3BB6E75FD4C}" type="datetimeFigureOut">
              <a:rPr lang="it-IT" smtClean="0"/>
              <a:t>27/10/2015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19261-8A96-47B8-ACCD-FD2ABB8694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6852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01E2-49C6-493C-B1FA-A3BB6E75FD4C}" type="datetimeFigureOut">
              <a:rPr lang="it-IT" smtClean="0"/>
              <a:t>27/10/2015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19261-8A96-47B8-ACCD-FD2ABB8694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5410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01E2-49C6-493C-B1FA-A3BB6E75FD4C}" type="datetimeFigureOut">
              <a:rPr lang="it-IT" smtClean="0"/>
              <a:t>27/10/2015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19261-8A96-47B8-ACCD-FD2ABB8694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7942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01E2-49C6-493C-B1FA-A3BB6E75FD4C}" type="datetimeFigureOut">
              <a:rPr lang="it-IT" smtClean="0"/>
              <a:t>27/10/2015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19261-8A96-47B8-ACCD-FD2ABB8694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3705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01E2-49C6-493C-B1FA-A3BB6E75FD4C}" type="datetimeFigureOut">
              <a:rPr lang="it-IT" smtClean="0"/>
              <a:t>27/10/2015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19261-8A96-47B8-ACCD-FD2ABB8694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4405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01E2-49C6-493C-B1FA-A3BB6E75FD4C}" type="datetimeFigureOut">
              <a:rPr lang="it-IT" smtClean="0"/>
              <a:t>27/10/2015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19261-8A96-47B8-ACCD-FD2ABB8694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159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01E2-49C6-493C-B1FA-A3BB6E75FD4C}" type="datetimeFigureOut">
              <a:rPr lang="it-IT" smtClean="0"/>
              <a:t>27/10/2015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19261-8A96-47B8-ACCD-FD2ABB8694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975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01E2-49C6-493C-B1FA-A3BB6E75FD4C}" type="datetimeFigureOut">
              <a:rPr lang="it-IT" smtClean="0"/>
              <a:t>27/10/2015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19261-8A96-47B8-ACCD-FD2ABB8694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1009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01E2-49C6-493C-B1FA-A3BB6E75FD4C}" type="datetimeFigureOut">
              <a:rPr lang="it-IT" smtClean="0"/>
              <a:t>27/10/2015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19261-8A96-47B8-ACCD-FD2ABB8694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3275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01E2-49C6-493C-B1FA-A3BB6E75FD4C}" type="datetimeFigureOut">
              <a:rPr lang="it-IT" smtClean="0"/>
              <a:t>27/10/2015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19261-8A96-47B8-ACCD-FD2ABB8694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4737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101E2-49C6-493C-B1FA-A3BB6E75FD4C}" type="datetimeFigureOut">
              <a:rPr lang="it-IT" smtClean="0"/>
              <a:t>27/10/2015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19261-8A96-47B8-ACCD-FD2ABB8694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1000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image" Target="../media/image1.jpeg"/><Relationship Id="rId7" Type="http://schemas.openxmlformats.org/officeDocument/2006/relationships/diagramLayout" Target="../diagrams/layout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3.xml"/><Relationship Id="rId11" Type="http://schemas.openxmlformats.org/officeDocument/2006/relationships/image" Target="../media/image15.gif"/><Relationship Id="rId5" Type="http://schemas.openxmlformats.org/officeDocument/2006/relationships/image" Target="../media/image3.png"/><Relationship Id="rId10" Type="http://schemas.microsoft.com/office/2007/relationships/diagramDrawing" Target="../diagrams/drawing3.xml"/><Relationship Id="rId4" Type="http://schemas.openxmlformats.org/officeDocument/2006/relationships/image" Target="../media/image2.jpeg"/><Relationship Id="rId9" Type="http://schemas.openxmlformats.org/officeDocument/2006/relationships/diagramColors" Target="../diagrams/colors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7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20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inter-pret.ch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.jpeg"/><Relationship Id="rId7" Type="http://schemas.openxmlformats.org/officeDocument/2006/relationships/image" Target="../media/image2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jp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2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gif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hyperlink" Target="http://www.programmaintegra.it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c.raguso@programmaintegra.it" TargetMode="External"/><Relationship Id="rId5" Type="http://schemas.openxmlformats.org/officeDocument/2006/relationships/hyperlink" Target="mailto:n.basili@programmaintegra.it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1.jpeg"/><Relationship Id="rId7" Type="http://schemas.openxmlformats.org/officeDocument/2006/relationships/diagramLayout" Target="../diagrams/layou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1.xml"/><Relationship Id="rId11" Type="http://schemas.openxmlformats.org/officeDocument/2006/relationships/image" Target="../media/image7.png"/><Relationship Id="rId5" Type="http://schemas.openxmlformats.org/officeDocument/2006/relationships/image" Target="../media/image3.png"/><Relationship Id="rId10" Type="http://schemas.microsoft.com/office/2007/relationships/diagramDrawing" Target="../diagrams/drawing1.xml"/><Relationship Id="rId4" Type="http://schemas.openxmlformats.org/officeDocument/2006/relationships/image" Target="../media/image2.jpeg"/><Relationship Id="rId9" Type="http://schemas.openxmlformats.org/officeDocument/2006/relationships/diagramColors" Target="../diagrams/colors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image" Target="../media/image1.jpeg"/><Relationship Id="rId7" Type="http://schemas.openxmlformats.org/officeDocument/2006/relationships/diagramLayout" Target="../diagrams/layou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2.xml"/><Relationship Id="rId5" Type="http://schemas.openxmlformats.org/officeDocument/2006/relationships/image" Target="../media/image3.png"/><Relationship Id="rId10" Type="http://schemas.microsoft.com/office/2007/relationships/diagramDrawing" Target="../diagrams/drawing2.xml"/><Relationship Id="rId4" Type="http://schemas.openxmlformats.org/officeDocument/2006/relationships/image" Target="../media/image2.jpeg"/><Relationship Id="rId9" Type="http://schemas.openxmlformats.org/officeDocument/2006/relationships/diagramColors" Target="../diagrams/colors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41518" cy="1374281"/>
          </a:xfrm>
          <a:prstGeom prst="rect">
            <a:avLst/>
          </a:prstGeom>
        </p:spPr>
      </p:pic>
      <p:pic>
        <p:nvPicPr>
          <p:cNvPr id="5" name="Εικόνα 7" descr="EU flag-Erasmus+_vect_P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072" y="199122"/>
            <a:ext cx="24288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magine 5" descr="C:\Users\n.basili\Downloads\Time logo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7501" y="65771"/>
            <a:ext cx="2828925" cy="942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asellaDiTesto 6"/>
          <p:cNvSpPr txBox="1"/>
          <p:nvPr/>
        </p:nvSpPr>
        <p:spPr>
          <a:xfrm>
            <a:off x="2120947" y="2333625"/>
            <a:ext cx="7291355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 smtClean="0"/>
              <a:t>Progetto TIME</a:t>
            </a:r>
          </a:p>
          <a:p>
            <a:pPr algn="ctr"/>
            <a:r>
              <a:rPr lang="it-IT" sz="2400" b="1" dirty="0" smtClean="0"/>
              <a:t>Train Intercutural Mediators for a Multiculturale Europe</a:t>
            </a:r>
          </a:p>
          <a:p>
            <a:pPr algn="ctr"/>
            <a:endParaRPr lang="it-IT" sz="2400" dirty="0"/>
          </a:p>
          <a:p>
            <a:pPr algn="ctr"/>
            <a:r>
              <a:rPr lang="it-IT" sz="2400" dirty="0" smtClean="0"/>
              <a:t>28 ottobre 2015 </a:t>
            </a:r>
          </a:p>
          <a:p>
            <a:pPr algn="ctr"/>
            <a:endParaRPr lang="it-IT" sz="2400" dirty="0" smtClean="0"/>
          </a:p>
          <a:p>
            <a:pPr algn="ctr"/>
            <a:r>
              <a:rPr lang="it-IT" dirty="0" smtClean="0"/>
              <a:t>Centro cittadino per le migrazioni, l’asilo e l’integrazione sociale </a:t>
            </a:r>
          </a:p>
          <a:p>
            <a:pPr algn="ctr"/>
            <a:r>
              <a:rPr lang="it-IT" dirty="0" smtClean="0"/>
              <a:t>Roma 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6953250" y="5323413"/>
            <a:ext cx="51041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Relatore: Costanza Raguso, Programma integra</a:t>
            </a:r>
          </a:p>
          <a:p>
            <a:r>
              <a:rPr lang="it-IT" dirty="0" smtClean="0"/>
              <a:t>Project </a:t>
            </a:r>
            <a:r>
              <a:rPr lang="it-IT" dirty="0" err="1" smtClean="0"/>
              <a:t>officer</a:t>
            </a:r>
            <a:r>
              <a:rPr lang="it-IT" dirty="0" smtClean="0"/>
              <a:t> - Area progettazione e comunicazione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3359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41518" cy="1374281"/>
          </a:xfrm>
          <a:prstGeom prst="rect">
            <a:avLst/>
          </a:prstGeom>
        </p:spPr>
      </p:pic>
      <p:pic>
        <p:nvPicPr>
          <p:cNvPr id="5" name="Εικόνα 7" descr="EU flag-Erasmus+_vect_PO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072" y="199122"/>
            <a:ext cx="24288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magine 5" descr="C:\Users\n.basili\Downloads\Time logo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7501" y="65771"/>
            <a:ext cx="2828925" cy="94297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CasellaDiTesto 16"/>
          <p:cNvSpPr txBox="1"/>
          <p:nvPr/>
        </p:nvSpPr>
        <p:spPr>
          <a:xfrm>
            <a:off x="3241523" y="1027655"/>
            <a:ext cx="5032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Il sistema della mediazione interculturale in Belgio </a:t>
            </a:r>
            <a:endParaRPr lang="it-IT" b="1" dirty="0"/>
          </a:p>
        </p:txBody>
      </p:sp>
      <p:sp>
        <p:nvSpPr>
          <p:cNvPr id="18" name="Rettangolo 17"/>
          <p:cNvSpPr/>
          <p:nvPr/>
        </p:nvSpPr>
        <p:spPr>
          <a:xfrm>
            <a:off x="3241523" y="949257"/>
            <a:ext cx="4876800" cy="4607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477497" y="2311215"/>
            <a:ext cx="113286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Che</a:t>
            </a:r>
            <a:r>
              <a:rPr lang="en-US" b="1" dirty="0" smtClean="0"/>
              <a:t> </a:t>
            </a:r>
            <a:r>
              <a:rPr lang="en-US" b="1" dirty="0" err="1" smtClean="0"/>
              <a:t>cos’è</a:t>
            </a:r>
            <a:r>
              <a:rPr lang="en-US" b="1" dirty="0" smtClean="0"/>
              <a:t> la </a:t>
            </a:r>
            <a:r>
              <a:rPr lang="en-US" b="1" dirty="0" err="1" smtClean="0"/>
              <a:t>mediazione</a:t>
            </a:r>
            <a:r>
              <a:rPr lang="en-US" b="1" dirty="0" smtClean="0"/>
              <a:t> </a:t>
            </a:r>
            <a:r>
              <a:rPr lang="en-US" b="1" dirty="0" err="1" smtClean="0"/>
              <a:t>interculturale</a:t>
            </a:r>
            <a:r>
              <a:rPr lang="en-US" b="1" dirty="0" smtClean="0"/>
              <a:t> in </a:t>
            </a:r>
            <a:r>
              <a:rPr lang="en-US" b="1" dirty="0" err="1" smtClean="0"/>
              <a:t>Belgio</a:t>
            </a:r>
            <a:r>
              <a:rPr lang="en-US" b="1" dirty="0" smtClean="0"/>
              <a:t>?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‘</a:t>
            </a:r>
            <a:r>
              <a:rPr lang="it-IT" dirty="0" smtClean="0"/>
              <a:t>L'insieme </a:t>
            </a:r>
            <a:r>
              <a:rPr lang="it-IT" dirty="0"/>
              <a:t>di attività che mirano a ridurre le conseguenze negative dovute </a:t>
            </a:r>
            <a:r>
              <a:rPr lang="it-IT" dirty="0" smtClean="0"/>
              <a:t>a </a:t>
            </a:r>
            <a:r>
              <a:rPr lang="it-IT" dirty="0"/>
              <a:t>barriere linguistiche, differenze socio-culturali e tensioni tra differenti gruppi </a:t>
            </a:r>
            <a:r>
              <a:rPr lang="it-IT" dirty="0" smtClean="0"/>
              <a:t>etnici'</a:t>
            </a:r>
            <a:endParaRPr lang="it-IT" dirty="0"/>
          </a:p>
        </p:txBody>
      </p:sp>
      <p:sp>
        <p:nvSpPr>
          <p:cNvPr id="3" name="Freccia in giù 2"/>
          <p:cNvSpPr/>
          <p:nvPr/>
        </p:nvSpPr>
        <p:spPr>
          <a:xfrm>
            <a:off x="5696759" y="2712510"/>
            <a:ext cx="484632" cy="496313"/>
          </a:xfrm>
          <a:prstGeom prst="downArrow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000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394445" y="4650627"/>
            <a:ext cx="114406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Dal 1999 in Belgio</a:t>
            </a:r>
            <a:r>
              <a:rPr lang="it-IT" dirty="0"/>
              <a:t>, un regio decreto, </a:t>
            </a:r>
            <a:r>
              <a:rPr lang="it-IT" dirty="0" smtClean="0"/>
              <a:t>ha assegnato una determinata quantità </a:t>
            </a:r>
            <a:r>
              <a:rPr lang="it-IT" dirty="0"/>
              <a:t>di </a:t>
            </a:r>
            <a:r>
              <a:rPr lang="it-IT" dirty="0" smtClean="0"/>
              <a:t>fondi per servizi di mediazione </a:t>
            </a:r>
            <a:r>
              <a:rPr lang="it-IT" dirty="0"/>
              <a:t>interculturale </a:t>
            </a:r>
            <a:r>
              <a:rPr lang="it-IT" dirty="0" smtClean="0"/>
              <a:t>alle strutture sanitarie, il finanziamento verrà </a:t>
            </a:r>
            <a:r>
              <a:rPr lang="it-IT" dirty="0"/>
              <a:t>esteso anche al settore delle cure non </a:t>
            </a:r>
            <a:r>
              <a:rPr lang="it-IT" dirty="0" smtClean="0"/>
              <a:t>residenziali tra</a:t>
            </a:r>
          </a:p>
          <a:p>
            <a:r>
              <a:rPr lang="it-IT" dirty="0" smtClean="0"/>
              <a:t>la fine del 2015 e l’inizio del 2016.</a:t>
            </a:r>
          </a:p>
          <a:p>
            <a:endParaRPr lang="it-IT" dirty="0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85" y="4573964"/>
            <a:ext cx="838200" cy="885825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0220" y="913498"/>
            <a:ext cx="1138570" cy="4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9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41518" cy="1374281"/>
          </a:xfrm>
          <a:prstGeom prst="rect">
            <a:avLst/>
          </a:prstGeom>
        </p:spPr>
      </p:pic>
      <p:pic>
        <p:nvPicPr>
          <p:cNvPr id="5" name="Εικόνα 7" descr="EU flag-Erasmus+_vect_PO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072" y="199122"/>
            <a:ext cx="24288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magine 5" descr="C:\Users\n.basili\Downloads\Time logo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7501" y="65771"/>
            <a:ext cx="2828925" cy="94297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CasellaDiTesto 16"/>
          <p:cNvSpPr txBox="1"/>
          <p:nvPr/>
        </p:nvSpPr>
        <p:spPr>
          <a:xfrm>
            <a:off x="3829878" y="953521"/>
            <a:ext cx="4979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Il sistema della mediazione interculturale in Belgio</a:t>
            </a:r>
            <a:endParaRPr lang="it-IT" b="1" dirty="0"/>
          </a:p>
        </p:txBody>
      </p:sp>
      <p:sp>
        <p:nvSpPr>
          <p:cNvPr id="18" name="Rettangolo 17"/>
          <p:cNvSpPr/>
          <p:nvPr/>
        </p:nvSpPr>
        <p:spPr>
          <a:xfrm>
            <a:off x="3829878" y="913497"/>
            <a:ext cx="4982818" cy="4607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336331" y="206002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428696" y="1785943"/>
            <a:ext cx="113346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Attualmente il </a:t>
            </a:r>
            <a:r>
              <a:rPr lang="it-IT" b="1" dirty="0"/>
              <a:t>governo belga sta riesaminando il finanziamento pubblico </a:t>
            </a:r>
            <a:r>
              <a:rPr lang="it-IT" b="1" dirty="0" smtClean="0"/>
              <a:t>destinato alla mediazione interculturale</a:t>
            </a:r>
            <a:r>
              <a:rPr lang="it-IT" dirty="0" smtClean="0"/>
              <a:t>, </a:t>
            </a:r>
            <a:r>
              <a:rPr lang="it-IT" dirty="0"/>
              <a:t>in quanto dopo un certo numero di anni i migranti dovrebbero essere in grado di  parlare la lingua nazionale o pagare per gli interpreti. </a:t>
            </a:r>
          </a:p>
          <a:p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2104957" y="3015663"/>
            <a:ext cx="7744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Gli 'interpreti sociali' sono per lo più lavoratori autonomi (lavorano per le ong</a:t>
            </a:r>
            <a:r>
              <a:rPr lang="it-IT" b="1" dirty="0" smtClean="0"/>
              <a:t>) </a:t>
            </a:r>
            <a:endParaRPr lang="it-IT" b="1" dirty="0"/>
          </a:p>
        </p:txBody>
      </p:sp>
      <p:sp>
        <p:nvSpPr>
          <p:cNvPr id="11" name="Ovale 10"/>
          <p:cNvSpPr/>
          <p:nvPr/>
        </p:nvSpPr>
        <p:spPr>
          <a:xfrm>
            <a:off x="1795821" y="2837722"/>
            <a:ext cx="8053820" cy="7252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767255" y="496088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14" name="Freccia in giù 13"/>
          <p:cNvSpPr/>
          <p:nvPr/>
        </p:nvSpPr>
        <p:spPr>
          <a:xfrm>
            <a:off x="5492667" y="3725752"/>
            <a:ext cx="484632" cy="499324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CasellaDiTesto 14"/>
          <p:cNvSpPr txBox="1"/>
          <p:nvPr/>
        </p:nvSpPr>
        <p:spPr>
          <a:xfrm>
            <a:off x="170394" y="4601073"/>
            <a:ext cx="115929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 servizi di </a:t>
            </a:r>
            <a:r>
              <a:rPr lang="it-IT" b="1" dirty="0"/>
              <a:t>'interpretariato sociale' </a:t>
            </a:r>
            <a:r>
              <a:rPr lang="it-IT" dirty="0"/>
              <a:t>sono finanziati dai governi regionali e a volte dal Fondo sociale europeo. </a:t>
            </a:r>
            <a:r>
              <a:rPr lang="it-IT" b="1" dirty="0"/>
              <a:t>Nelle Fiandre, il governo sta anche sovvenzionando un servizio di interpretariato telefonico</a:t>
            </a:r>
            <a:r>
              <a:rPr lang="it-IT" dirty="0"/>
              <a:t> </a:t>
            </a:r>
            <a:r>
              <a:rPr lang="it-IT" b="1" dirty="0" smtClean="0"/>
              <a:t>e </a:t>
            </a:r>
            <a:r>
              <a:rPr lang="it-IT" b="1" dirty="0"/>
              <a:t>un'unità di coordinamento centrale per gli interpreti e traduttori </a:t>
            </a:r>
            <a:r>
              <a:rPr lang="it-IT" b="1" dirty="0" smtClean="0"/>
              <a:t>sociali.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16" name="Rettangolo 15"/>
          <p:cNvSpPr/>
          <p:nvPr/>
        </p:nvSpPr>
        <p:spPr>
          <a:xfrm>
            <a:off x="117782" y="4377932"/>
            <a:ext cx="11811459" cy="13607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521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41518" cy="1374281"/>
          </a:xfrm>
          <a:prstGeom prst="rect">
            <a:avLst/>
          </a:prstGeom>
        </p:spPr>
      </p:pic>
      <p:pic>
        <p:nvPicPr>
          <p:cNvPr id="5" name="Εικόνα 7" descr="EU flag-Erasmus+_vect_PO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072" y="199122"/>
            <a:ext cx="24288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magine 5" descr="C:\Users\n.basili\Downloads\Time logo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7501" y="65771"/>
            <a:ext cx="2828925" cy="94297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CasellaDiTesto 16"/>
          <p:cNvSpPr txBox="1"/>
          <p:nvPr/>
        </p:nvSpPr>
        <p:spPr>
          <a:xfrm>
            <a:off x="3829878" y="953521"/>
            <a:ext cx="5128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Il sistema della mediazione interculturale in Francia </a:t>
            </a:r>
            <a:endParaRPr lang="it-IT" b="1" dirty="0"/>
          </a:p>
        </p:txBody>
      </p:sp>
      <p:sp>
        <p:nvSpPr>
          <p:cNvPr id="18" name="Rettangolo 17"/>
          <p:cNvSpPr/>
          <p:nvPr/>
        </p:nvSpPr>
        <p:spPr>
          <a:xfrm>
            <a:off x="3829878" y="913497"/>
            <a:ext cx="4982818" cy="4607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336331" y="206002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428697" y="1954924"/>
            <a:ext cx="11426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 smtClean="0"/>
          </a:p>
        </p:txBody>
      </p:sp>
      <p:graphicFrame>
        <p:nvGraphicFramePr>
          <p:cNvPr id="11" name="Diagramma 10"/>
          <p:cNvGraphicFramePr/>
          <p:nvPr>
            <p:extLst>
              <p:ext uri="{D42A27DB-BD31-4B8C-83A1-F6EECF244321}">
                <p14:modId xmlns:p14="http://schemas.microsoft.com/office/powerpoint/2010/main" val="1242025560"/>
              </p:ext>
            </p:extLst>
          </p:nvPr>
        </p:nvGraphicFramePr>
        <p:xfrm>
          <a:off x="336331" y="1627872"/>
          <a:ext cx="11518971" cy="4962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pic>
        <p:nvPicPr>
          <p:cNvPr id="3" name="Immagine 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0289" y="911847"/>
            <a:ext cx="957513" cy="452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06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41518" cy="1374281"/>
          </a:xfrm>
          <a:prstGeom prst="rect">
            <a:avLst/>
          </a:prstGeom>
        </p:spPr>
      </p:pic>
      <p:pic>
        <p:nvPicPr>
          <p:cNvPr id="5" name="Εικόνα 7" descr="EU flag-Erasmus+_vect_PO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072" y="199122"/>
            <a:ext cx="24288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magine 5" descr="C:\Users\n.basili\Downloads\Time logo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7501" y="65771"/>
            <a:ext cx="2828925" cy="94297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CasellaDiTesto 16"/>
          <p:cNvSpPr txBox="1"/>
          <p:nvPr/>
        </p:nvSpPr>
        <p:spPr>
          <a:xfrm>
            <a:off x="3209768" y="1001410"/>
            <a:ext cx="5128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Il sistema della mediazione interculturale in Olanda </a:t>
            </a:r>
            <a:endParaRPr lang="it-IT" b="1" dirty="0"/>
          </a:p>
        </p:txBody>
      </p:sp>
      <p:sp>
        <p:nvSpPr>
          <p:cNvPr id="18" name="Rettangolo 17"/>
          <p:cNvSpPr/>
          <p:nvPr/>
        </p:nvSpPr>
        <p:spPr>
          <a:xfrm>
            <a:off x="3209768" y="913497"/>
            <a:ext cx="5035826" cy="4607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557050" y="2102069"/>
            <a:ext cx="11067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</a:t>
            </a:r>
            <a:endParaRPr lang="it-IT" dirty="0"/>
          </a:p>
          <a:p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14568" y="1671601"/>
            <a:ext cx="118731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‘Community </a:t>
            </a:r>
            <a:r>
              <a:rPr lang="it-IT" b="1" dirty="0" err="1" smtClean="0"/>
              <a:t>interpreter</a:t>
            </a:r>
            <a:r>
              <a:rPr lang="it-IT" b="1" dirty="0" smtClean="0"/>
              <a:t>’ </a:t>
            </a:r>
            <a:r>
              <a:rPr lang="it-IT" dirty="0" smtClean="0"/>
              <a:t>è la principale definizione in Olanda utilizzata per indicare una tipologia di mediatori interculturali, </a:t>
            </a:r>
          </a:p>
          <a:p>
            <a:r>
              <a:rPr lang="it-IT" dirty="0"/>
              <a:t>m</a:t>
            </a:r>
            <a:r>
              <a:rPr lang="it-IT" dirty="0" smtClean="0"/>
              <a:t>a fondamentalmente questi sono considerati dei semplici ‘interpreti’. L’approccio all’interpretariato interculturale nei Paesi </a:t>
            </a:r>
          </a:p>
          <a:p>
            <a:r>
              <a:rPr lang="it-IT" dirty="0" smtClean="0"/>
              <a:t>Bassi è simile al concetto di  </a:t>
            </a:r>
            <a:r>
              <a:rPr lang="en-US" b="1" u="sng" dirty="0"/>
              <a:t>‘translation machine or conduit model’. </a:t>
            </a:r>
            <a:endParaRPr lang="it-IT" b="1" u="sng" dirty="0"/>
          </a:p>
          <a:p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543058" y="3054799"/>
            <a:ext cx="967027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La figura dell’interprete interculturale viene spesso utilizzata all’interno </a:t>
            </a:r>
            <a:r>
              <a:rPr lang="it-IT" dirty="0"/>
              <a:t>delle strutture </a:t>
            </a:r>
            <a:r>
              <a:rPr lang="it-IT" dirty="0" smtClean="0"/>
              <a:t>sanitarie, </a:t>
            </a:r>
          </a:p>
          <a:p>
            <a:r>
              <a:rPr lang="it-IT" dirty="0" smtClean="0"/>
              <a:t>all’interno delle quali vengono coinvolti in attività di educazione </a:t>
            </a:r>
            <a:r>
              <a:rPr lang="it-IT" dirty="0"/>
              <a:t>alla salute (per i singoli pazienti e </a:t>
            </a:r>
            <a:endParaRPr lang="it-IT" dirty="0" smtClean="0"/>
          </a:p>
          <a:p>
            <a:r>
              <a:rPr lang="it-IT" dirty="0" smtClean="0"/>
              <a:t>gruppi</a:t>
            </a:r>
            <a:r>
              <a:rPr lang="it-IT" dirty="0"/>
              <a:t>), </a:t>
            </a:r>
            <a:r>
              <a:rPr lang="it-IT" dirty="0" smtClean="0"/>
              <a:t>cercando di offrire un quadro generale relativo ai problemi </a:t>
            </a:r>
            <a:r>
              <a:rPr lang="it-IT" dirty="0"/>
              <a:t>di salute </a:t>
            </a:r>
            <a:r>
              <a:rPr lang="it-IT" dirty="0" smtClean="0"/>
              <a:t>strettamente connessi a </a:t>
            </a:r>
          </a:p>
          <a:p>
            <a:r>
              <a:rPr lang="it-IT" dirty="0" smtClean="0"/>
              <a:t>minoranze </a:t>
            </a:r>
            <a:r>
              <a:rPr lang="it-IT" dirty="0"/>
              <a:t>etniche, </a:t>
            </a:r>
            <a:r>
              <a:rPr lang="it-IT" dirty="0" smtClean="0"/>
              <a:t>di sensibilizzare alla prevenzione, di sviluppare una rete </a:t>
            </a:r>
            <a:r>
              <a:rPr lang="it-IT" dirty="0"/>
              <a:t>nella comunità locale, </a:t>
            </a:r>
            <a:endParaRPr lang="it-IT" dirty="0" smtClean="0"/>
          </a:p>
          <a:p>
            <a:r>
              <a:rPr lang="it-IT" dirty="0" smtClean="0"/>
              <a:t>aumentando così le competenze </a:t>
            </a:r>
            <a:r>
              <a:rPr lang="it-IT" dirty="0"/>
              <a:t>culturali </a:t>
            </a:r>
            <a:r>
              <a:rPr lang="it-IT" dirty="0" smtClean="0"/>
              <a:t>del personale sanitario e di cura (Van </a:t>
            </a:r>
            <a:r>
              <a:rPr lang="it-IT" dirty="0" err="1"/>
              <a:t>Mechelen</a:t>
            </a:r>
            <a:r>
              <a:rPr lang="it-IT" dirty="0"/>
              <a:t>, 2000).</a:t>
            </a:r>
          </a:p>
          <a:p>
            <a:r>
              <a:rPr lang="it-IT" dirty="0" smtClean="0"/>
              <a:t>  </a:t>
            </a:r>
            <a:endParaRPr lang="it-IT" dirty="0"/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68" y="2922484"/>
            <a:ext cx="2152207" cy="1871331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2543058" y="2882487"/>
            <a:ext cx="9492998" cy="195132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314568" y="5204926"/>
            <a:ext cx="11721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Le attività di interpretariato sono state finanziate fino </a:t>
            </a:r>
            <a:r>
              <a:rPr lang="it-IT" dirty="0"/>
              <a:t>al </a:t>
            </a:r>
            <a:r>
              <a:rPr lang="it-IT" dirty="0" smtClean="0"/>
              <a:t>2012 dallo Stato, attualmente </a:t>
            </a:r>
            <a:r>
              <a:rPr lang="it-IT" b="1" dirty="0" smtClean="0"/>
              <a:t>solo gli interpreti che lavorano con i richiedenti asilo sono pagati dal Governo. </a:t>
            </a:r>
          </a:p>
          <a:p>
            <a:endParaRPr lang="it-IT" b="1" dirty="0" smtClean="0"/>
          </a:p>
          <a:p>
            <a:r>
              <a:rPr lang="it-IT" dirty="0" smtClean="0"/>
              <a:t>Gli </a:t>
            </a:r>
            <a:r>
              <a:rPr lang="it-IT" b="1" dirty="0" smtClean="0"/>
              <a:t>‘</a:t>
            </a:r>
            <a:r>
              <a:rPr lang="it-IT" b="1" dirty="0" err="1" smtClean="0"/>
              <a:t>ethnic</a:t>
            </a:r>
            <a:r>
              <a:rPr lang="it-IT" b="1" dirty="0" smtClean="0"/>
              <a:t> </a:t>
            </a:r>
            <a:r>
              <a:rPr lang="it-IT" b="1" dirty="0"/>
              <a:t>health care </a:t>
            </a:r>
            <a:r>
              <a:rPr lang="it-IT" b="1" dirty="0" err="1" smtClean="0"/>
              <a:t>counselors</a:t>
            </a:r>
            <a:r>
              <a:rPr lang="it-IT" b="1" dirty="0" smtClean="0"/>
              <a:t>’ </a:t>
            </a:r>
            <a:r>
              <a:rPr lang="it-IT" dirty="0" smtClean="0"/>
              <a:t>sono gli unici professionisti pagati con fondi statali </a:t>
            </a:r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442" y="879001"/>
            <a:ext cx="768482" cy="516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07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41518" cy="1374281"/>
          </a:xfrm>
          <a:prstGeom prst="rect">
            <a:avLst/>
          </a:prstGeom>
        </p:spPr>
      </p:pic>
      <p:pic>
        <p:nvPicPr>
          <p:cNvPr id="5" name="Εικόνα 7" descr="EU flag-Erasmus+_vect_PO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072" y="199122"/>
            <a:ext cx="24288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magine 5" descr="C:\Users\n.basili\Downloads\Time logo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7501" y="65771"/>
            <a:ext cx="2828925" cy="94297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CasellaDiTesto 16"/>
          <p:cNvSpPr txBox="1"/>
          <p:nvPr/>
        </p:nvSpPr>
        <p:spPr>
          <a:xfrm>
            <a:off x="3829878" y="953521"/>
            <a:ext cx="5076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Il sistema della mediazione interculturale in Olanda</a:t>
            </a:r>
            <a:endParaRPr lang="it-IT" b="1" dirty="0"/>
          </a:p>
        </p:txBody>
      </p:sp>
      <p:sp>
        <p:nvSpPr>
          <p:cNvPr id="18" name="Rettangolo 17"/>
          <p:cNvSpPr/>
          <p:nvPr/>
        </p:nvSpPr>
        <p:spPr>
          <a:xfrm>
            <a:off x="3829877" y="913497"/>
            <a:ext cx="5092933" cy="4607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4096590" y="1829876"/>
            <a:ext cx="37684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/>
              <a:t>Public service </a:t>
            </a:r>
            <a:r>
              <a:rPr lang="it-IT" b="1" dirty="0" smtClean="0"/>
              <a:t>interpreting</a:t>
            </a:r>
            <a:endParaRPr lang="it-IT" dirty="0"/>
          </a:p>
        </p:txBody>
      </p:sp>
      <p:sp>
        <p:nvSpPr>
          <p:cNvPr id="7" name="Freccia in giù 6"/>
          <p:cNvSpPr/>
          <p:nvPr/>
        </p:nvSpPr>
        <p:spPr>
          <a:xfrm>
            <a:off x="1408005" y="2688981"/>
            <a:ext cx="484632" cy="978408"/>
          </a:xfrm>
          <a:prstGeom prst="down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08120" y="3930294"/>
            <a:ext cx="30047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Finanziato prima del 2005 dal </a:t>
            </a:r>
          </a:p>
          <a:p>
            <a:r>
              <a:rPr lang="it-IT" dirty="0" smtClean="0"/>
              <a:t>Ministero della Giustizia 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3595384" y="3808966"/>
            <a:ext cx="49949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Alcuni cambiamenti politici hanno comportato una </a:t>
            </a:r>
          </a:p>
          <a:p>
            <a:r>
              <a:rPr lang="it-IT" dirty="0"/>
              <a:t>f</a:t>
            </a:r>
            <a:r>
              <a:rPr lang="it-IT" dirty="0" smtClean="0"/>
              <a:t>rammentazione del budget destinato ai servizi di </a:t>
            </a:r>
          </a:p>
          <a:p>
            <a:r>
              <a:rPr lang="it-IT" dirty="0"/>
              <a:t>i</a:t>
            </a:r>
            <a:r>
              <a:rPr lang="it-IT" dirty="0" smtClean="0"/>
              <a:t>nterpretariato tra diversi dipartimenti governativi</a:t>
            </a:r>
            <a:endParaRPr lang="it-IT" dirty="0"/>
          </a:p>
        </p:txBody>
      </p:sp>
      <p:sp>
        <p:nvSpPr>
          <p:cNvPr id="12" name="Freccia in giù 11"/>
          <p:cNvSpPr/>
          <p:nvPr/>
        </p:nvSpPr>
        <p:spPr>
          <a:xfrm>
            <a:off x="5496173" y="2336122"/>
            <a:ext cx="484632" cy="978408"/>
          </a:xfrm>
          <a:prstGeom prst="down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in giù 12"/>
          <p:cNvSpPr/>
          <p:nvPr/>
        </p:nvSpPr>
        <p:spPr>
          <a:xfrm>
            <a:off x="10257331" y="2336122"/>
            <a:ext cx="484632" cy="978408"/>
          </a:xfrm>
          <a:prstGeom prst="down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9162094" y="3762800"/>
            <a:ext cx="28722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Dal 2012 avvisi </a:t>
            </a:r>
          </a:p>
          <a:p>
            <a:r>
              <a:rPr lang="it-IT" dirty="0" smtClean="0"/>
              <a:t>pubblici per la realizzazione</a:t>
            </a:r>
          </a:p>
          <a:p>
            <a:r>
              <a:rPr lang="it-IT" dirty="0" smtClean="0"/>
              <a:t>di servizi di mediazione</a:t>
            </a:r>
            <a:r>
              <a:rPr lang="it-IT" dirty="0"/>
              <a:t> </a:t>
            </a:r>
          </a:p>
          <a:p>
            <a:r>
              <a:rPr lang="it-IT" dirty="0"/>
              <a:t>h</a:t>
            </a:r>
            <a:r>
              <a:rPr lang="it-IT" dirty="0" smtClean="0"/>
              <a:t>anno permesso</a:t>
            </a:r>
          </a:p>
          <a:p>
            <a:r>
              <a:rPr lang="it-IT" dirty="0"/>
              <a:t>l</a:t>
            </a:r>
            <a:r>
              <a:rPr lang="it-IT" dirty="0" smtClean="0"/>
              <a:t>’ingresso nel mercato di numerose </a:t>
            </a:r>
            <a:r>
              <a:rPr lang="it-IT" b="1" dirty="0" smtClean="0"/>
              <a:t>aziende private</a:t>
            </a:r>
          </a:p>
          <a:p>
            <a:r>
              <a:rPr lang="it-IT" dirty="0" smtClean="0"/>
              <a:t>che gestiscono team di mediatori interculturali</a:t>
            </a:r>
          </a:p>
        </p:txBody>
      </p:sp>
      <p:sp>
        <p:nvSpPr>
          <p:cNvPr id="2" name="Ovale 1"/>
          <p:cNvSpPr/>
          <p:nvPr/>
        </p:nvSpPr>
        <p:spPr>
          <a:xfrm>
            <a:off x="52396" y="3762800"/>
            <a:ext cx="3121572" cy="903890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vale 8"/>
          <p:cNvSpPr/>
          <p:nvPr/>
        </p:nvSpPr>
        <p:spPr>
          <a:xfrm>
            <a:off x="3318704" y="3448981"/>
            <a:ext cx="5377424" cy="1627516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Ovale 9"/>
          <p:cNvSpPr/>
          <p:nvPr/>
        </p:nvSpPr>
        <p:spPr>
          <a:xfrm>
            <a:off x="8696128" y="3387346"/>
            <a:ext cx="3338216" cy="3059232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753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41518" cy="1374281"/>
          </a:xfrm>
          <a:prstGeom prst="rect">
            <a:avLst/>
          </a:prstGeom>
        </p:spPr>
      </p:pic>
      <p:pic>
        <p:nvPicPr>
          <p:cNvPr id="5" name="Εικόνα 7" descr="EU flag-Erasmus+_vect_PO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072" y="199122"/>
            <a:ext cx="24288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magine 5" descr="C:\Users\n.basili\Downloads\Time logo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7501" y="65771"/>
            <a:ext cx="2828925" cy="94297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CasellaDiTesto 16"/>
          <p:cNvSpPr txBox="1"/>
          <p:nvPr/>
        </p:nvSpPr>
        <p:spPr>
          <a:xfrm>
            <a:off x="3646500" y="1048945"/>
            <a:ext cx="5050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Il sistema della mediazione interculturale in Grecia </a:t>
            </a:r>
            <a:endParaRPr lang="it-IT" b="1" dirty="0"/>
          </a:p>
        </p:txBody>
      </p:sp>
      <p:sp>
        <p:nvSpPr>
          <p:cNvPr id="18" name="Rettangolo 17"/>
          <p:cNvSpPr/>
          <p:nvPr/>
        </p:nvSpPr>
        <p:spPr>
          <a:xfrm>
            <a:off x="3646500" y="1040457"/>
            <a:ext cx="5032724" cy="4607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777953" y="1875229"/>
            <a:ext cx="102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La definizione di mediazione interculturale non è stata ancora ufficialmente inserita nella legislazione greca 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37321" y="2510879"/>
            <a:ext cx="114666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La legge 3386/2005 è l’unica che fa riferimento ‘all’integrazione dei cittadini di paesi terzi nella società greca’</a:t>
            </a:r>
            <a:r>
              <a:rPr lang="it-IT" dirty="0" smtClean="0"/>
              <a:t>, </a:t>
            </a:r>
          </a:p>
          <a:p>
            <a:r>
              <a:rPr lang="it-IT" dirty="0" smtClean="0"/>
              <a:t>ma non cita misure specifiche da adottare per fronteggiare il percorso di inclusione dei cittadini migranti e la mediazione</a:t>
            </a:r>
          </a:p>
          <a:p>
            <a:r>
              <a:rPr lang="it-IT" dirty="0"/>
              <a:t>i</a:t>
            </a:r>
            <a:r>
              <a:rPr lang="it-IT" dirty="0" smtClean="0"/>
              <a:t>nterculturale non viene esplicitamente menzionata. </a:t>
            </a:r>
          </a:p>
          <a:p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437321" y="4068560"/>
            <a:ext cx="1145108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A causa di un’ampia mancanza legislativa relativa alle qualificazioni/ requisiti da possedere per i mediatori interculturali, </a:t>
            </a:r>
          </a:p>
          <a:p>
            <a:r>
              <a:rPr lang="it-IT" dirty="0" smtClean="0"/>
              <a:t>una recente ‘Call of </a:t>
            </a:r>
            <a:r>
              <a:rPr lang="it-IT" dirty="0" err="1" smtClean="0"/>
              <a:t>interest</a:t>
            </a:r>
            <a:r>
              <a:rPr lang="it-IT" dirty="0" smtClean="0"/>
              <a:t>' rivolta a mediatori interculturali, prevedeva il possesso dei seguenti requisiti: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Essere cittadino di un Paese terzo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Possedere una buona conoscenza della lingua greca e della propria madrelingua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Dimostrare di possedere una buona conoscenza e comprensione della storia e della cultura greca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Aver frequentato corsi di formazione sulla mediazione interculturale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Esperienza pregressa nell’ambito della mediazione interculturale </a:t>
            </a:r>
            <a:endParaRPr lang="it-IT" dirty="0"/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1964" y="1008746"/>
            <a:ext cx="1067457" cy="572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96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41518" cy="1374281"/>
          </a:xfrm>
          <a:prstGeom prst="rect">
            <a:avLst/>
          </a:prstGeom>
        </p:spPr>
      </p:pic>
      <p:pic>
        <p:nvPicPr>
          <p:cNvPr id="5" name="Εικόνα 7" descr="EU flag-Erasmus+_vect_PO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072" y="199122"/>
            <a:ext cx="24288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magine 5" descr="C:\Users\n.basili\Downloads\Time logo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7501" y="65771"/>
            <a:ext cx="2828925" cy="94297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CasellaDiTesto 16"/>
          <p:cNvSpPr txBox="1"/>
          <p:nvPr/>
        </p:nvSpPr>
        <p:spPr>
          <a:xfrm>
            <a:off x="3829878" y="953521"/>
            <a:ext cx="5050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Il sistema della mediazione interculturale in Grecia </a:t>
            </a:r>
            <a:endParaRPr lang="it-IT" b="1" dirty="0"/>
          </a:p>
        </p:txBody>
      </p:sp>
      <p:sp>
        <p:nvSpPr>
          <p:cNvPr id="18" name="Rettangolo 17"/>
          <p:cNvSpPr/>
          <p:nvPr/>
        </p:nvSpPr>
        <p:spPr>
          <a:xfrm>
            <a:off x="3829878" y="913497"/>
            <a:ext cx="5032724" cy="4607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631364" y="1755152"/>
            <a:ext cx="109958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In base a una ricerca condotta nel 2013 emerge che in Grecia i mediatori interculturali solitamente non possiedono </a:t>
            </a:r>
          </a:p>
          <a:p>
            <a:r>
              <a:rPr lang="it-IT" dirty="0" smtClean="0"/>
              <a:t>alcuna certificazione e lavorano su base volontaria  (ONG impegnate nel campo dell’immigrazione)</a:t>
            </a:r>
          </a:p>
          <a:p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161514" y="3110781"/>
            <a:ext cx="10084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I primi interventi realizzati nell’ambito dell’intercultura e delle migrazioni risalgono al 2007, grazie </a:t>
            </a:r>
            <a:r>
              <a:rPr lang="it-IT" b="1" dirty="0" smtClean="0"/>
              <a:t>all’EIF - </a:t>
            </a:r>
          </a:p>
          <a:p>
            <a:r>
              <a:rPr lang="en-US" b="1" dirty="0" smtClean="0"/>
              <a:t>European </a:t>
            </a:r>
            <a:r>
              <a:rPr lang="en-US" b="1" dirty="0"/>
              <a:t>Fund for the integration of third country </a:t>
            </a:r>
            <a:r>
              <a:rPr lang="en-US" b="1" dirty="0" smtClean="0"/>
              <a:t>nationals</a:t>
            </a:r>
            <a:endParaRPr lang="it-IT" b="1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780518" y="4726286"/>
            <a:ext cx="10846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Nel 2008 </a:t>
            </a:r>
            <a:r>
              <a:rPr lang="it-IT" dirty="0" smtClean="0"/>
              <a:t>è stato finanziato dall’</a:t>
            </a:r>
            <a:r>
              <a:rPr lang="it-IT" b="1" dirty="0" smtClean="0"/>
              <a:t>EACEA</a:t>
            </a:r>
            <a:r>
              <a:rPr lang="it-IT" dirty="0" smtClean="0"/>
              <a:t> il progetto TIPS (</a:t>
            </a:r>
            <a:r>
              <a:rPr lang="en-US" dirty="0"/>
              <a:t>T-learning to Improve Professional Skills for intercultural dialogue</a:t>
            </a:r>
            <a:r>
              <a:rPr lang="it-IT" dirty="0" smtClean="0"/>
              <a:t>), </a:t>
            </a:r>
            <a:r>
              <a:rPr lang="it-IT" dirty="0"/>
              <a:t>mentre </a:t>
            </a:r>
            <a:r>
              <a:rPr lang="it-IT" dirty="0" smtClean="0"/>
              <a:t>nel 2012 nell’ambito del programma </a:t>
            </a:r>
            <a:r>
              <a:rPr lang="it-IT" b="1" dirty="0" smtClean="0"/>
              <a:t>LLP - </a:t>
            </a:r>
            <a:r>
              <a:rPr lang="en-US" b="1" dirty="0" err="1"/>
              <a:t>LifeLong</a:t>
            </a:r>
            <a:r>
              <a:rPr lang="en-US" b="1" dirty="0"/>
              <a:t> Learning </a:t>
            </a:r>
            <a:r>
              <a:rPr lang="en-US" b="1" dirty="0" err="1"/>
              <a:t>Programme</a:t>
            </a:r>
            <a:r>
              <a:rPr lang="en-US" b="1" dirty="0"/>
              <a:t> </a:t>
            </a:r>
            <a:r>
              <a:rPr lang="it-IT" dirty="0" smtClean="0"/>
              <a:t>è stato avviato il progetto </a:t>
            </a:r>
            <a:r>
              <a:rPr lang="it-IT" dirty="0"/>
              <a:t>SONETOR </a:t>
            </a:r>
            <a:r>
              <a:rPr lang="en-US" dirty="0" smtClean="0"/>
              <a:t>(</a:t>
            </a:r>
            <a:r>
              <a:rPr lang="en-US" dirty="0"/>
              <a:t>Training of Cultural Mediators utilizing new Social Networking Software</a:t>
            </a:r>
            <a:r>
              <a:rPr lang="en-US" dirty="0" smtClean="0"/>
              <a:t>)</a:t>
            </a:r>
            <a:endParaRPr lang="it-IT" dirty="0"/>
          </a:p>
        </p:txBody>
      </p:sp>
      <p:sp>
        <p:nvSpPr>
          <p:cNvPr id="2" name="Rettangolo arrotondato 1"/>
          <p:cNvSpPr/>
          <p:nvPr/>
        </p:nvSpPr>
        <p:spPr>
          <a:xfrm>
            <a:off x="977462" y="2678482"/>
            <a:ext cx="10531366" cy="164127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352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41518" cy="1374281"/>
          </a:xfrm>
          <a:prstGeom prst="rect">
            <a:avLst/>
          </a:prstGeom>
        </p:spPr>
      </p:pic>
      <p:pic>
        <p:nvPicPr>
          <p:cNvPr id="5" name="Εικόνα 7" descr="EU flag-Erasmus+_vect_PO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072" y="199122"/>
            <a:ext cx="24288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magine 5" descr="C:\Users\n.basili\Downloads\Time logo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7501" y="65771"/>
            <a:ext cx="2828925" cy="94297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CasellaDiTesto 16"/>
          <p:cNvSpPr txBox="1"/>
          <p:nvPr/>
        </p:nvSpPr>
        <p:spPr>
          <a:xfrm>
            <a:off x="3829878" y="953521"/>
            <a:ext cx="5050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Il sistema della mediazione interculturale in Grecia </a:t>
            </a:r>
            <a:endParaRPr lang="it-IT" b="1" dirty="0"/>
          </a:p>
        </p:txBody>
      </p:sp>
      <p:sp>
        <p:nvSpPr>
          <p:cNvPr id="18" name="Rettangolo 17"/>
          <p:cNvSpPr/>
          <p:nvPr/>
        </p:nvSpPr>
        <p:spPr>
          <a:xfrm>
            <a:off x="3829878" y="913497"/>
            <a:ext cx="5032724" cy="4607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91" y="1637807"/>
            <a:ext cx="861157" cy="804658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1517297" y="1637807"/>
            <a:ext cx="105380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TIPS - </a:t>
            </a:r>
            <a:r>
              <a:rPr lang="en-US" b="1" dirty="0"/>
              <a:t>T-learning to Improve Professional Skills for intercultural </a:t>
            </a:r>
            <a:r>
              <a:rPr lang="en-US" b="1" dirty="0" smtClean="0"/>
              <a:t>dialogue: </a:t>
            </a:r>
            <a:r>
              <a:rPr lang="it-IT" dirty="0" smtClean="0"/>
              <a:t>il </a:t>
            </a:r>
            <a:r>
              <a:rPr lang="it-IT" dirty="0"/>
              <a:t>progetto pilota prevedeva la realizzazione di un corso di formazione per operatori </a:t>
            </a:r>
            <a:r>
              <a:rPr lang="it-IT" dirty="0" smtClean="0"/>
              <a:t>sociali interessati </a:t>
            </a:r>
            <a:r>
              <a:rPr lang="it-IT" dirty="0"/>
              <a:t>a lavorare nell'ambito  della mediazione interculturale, sulla base di un approccio di t-</a:t>
            </a:r>
            <a:r>
              <a:rPr lang="it-IT" dirty="0" err="1"/>
              <a:t>learning</a:t>
            </a:r>
            <a:r>
              <a:rPr lang="it-IT" dirty="0"/>
              <a:t> che utilizza un set di tre strumenti di apprendimento (TV-</a:t>
            </a:r>
            <a:r>
              <a:rPr lang="it-IT" dirty="0" err="1"/>
              <a:t>learning</a:t>
            </a:r>
            <a:r>
              <a:rPr lang="it-IT" dirty="0"/>
              <a:t>, M-</a:t>
            </a:r>
            <a:r>
              <a:rPr lang="it-IT" dirty="0" err="1"/>
              <a:t>learning</a:t>
            </a:r>
            <a:r>
              <a:rPr lang="it-IT" dirty="0"/>
              <a:t> e una piattaforma di e-learning) che mira non solo a formare e migliorare abilità e competenze di mediazione mediatori interculturali, ma anche ad aiutarli a interagire e scambiare idee, suggerimenti e le pratiche, nonché di sviluppare le loro competenze ICT</a:t>
            </a:r>
            <a:r>
              <a:rPr lang="it-IT" dirty="0" smtClean="0"/>
              <a:t>.</a:t>
            </a:r>
            <a:endParaRPr lang="it-IT" dirty="0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73" y="3788475"/>
            <a:ext cx="1219200" cy="1219200"/>
          </a:xfrm>
          <a:prstGeom prst="rect">
            <a:avLst/>
          </a:prstGeom>
        </p:spPr>
      </p:pic>
      <p:sp>
        <p:nvSpPr>
          <p:cNvPr id="14" name="CasellaDiTesto 13"/>
          <p:cNvSpPr txBox="1"/>
          <p:nvPr/>
        </p:nvSpPr>
        <p:spPr>
          <a:xfrm>
            <a:off x="1517297" y="3930629"/>
            <a:ext cx="101307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SONETOR </a:t>
            </a:r>
            <a:r>
              <a:rPr lang="it-IT" b="1" dirty="0" smtClean="0"/>
              <a:t>- </a:t>
            </a:r>
            <a:r>
              <a:rPr lang="en-US" b="1" dirty="0"/>
              <a:t>Training of Cultural Mediators utilizing new Social Networking Software </a:t>
            </a:r>
            <a:r>
              <a:rPr lang="it-IT" dirty="0" smtClean="0"/>
              <a:t>è </a:t>
            </a:r>
            <a:r>
              <a:rPr lang="it-IT" dirty="0"/>
              <a:t>un progetto transnazionale che ha sviluppato una piattaforma di e-learning, che ha coniugato applicazioni di social networking, con metodologie di formazione per adulti e contenuti appositamente prodotti, al fine di </a:t>
            </a:r>
            <a:r>
              <a:rPr lang="it-IT" dirty="0" smtClean="0"/>
              <a:t>agevolare </a:t>
            </a:r>
            <a:r>
              <a:rPr lang="it-IT" dirty="0"/>
              <a:t>i Mediatori Culturali a sviluppare capacità e competenze formali e informali. </a:t>
            </a:r>
            <a:endParaRPr lang="it-IT" dirty="0" smtClean="0"/>
          </a:p>
          <a:p>
            <a:r>
              <a:rPr lang="it-IT" dirty="0" smtClean="0"/>
              <a:t>E’ l'unico </a:t>
            </a:r>
            <a:r>
              <a:rPr lang="it-IT" dirty="0"/>
              <a:t>programma di formazione per </a:t>
            </a:r>
            <a:r>
              <a:rPr lang="it-IT" dirty="0" err="1"/>
              <a:t>IMfI</a:t>
            </a:r>
            <a:r>
              <a:rPr lang="it-IT" dirty="0"/>
              <a:t> in Grecia </a:t>
            </a:r>
            <a:r>
              <a:rPr lang="it-IT" dirty="0" smtClean="0"/>
              <a:t>e continua </a:t>
            </a:r>
            <a:r>
              <a:rPr lang="it-IT" dirty="0"/>
              <a:t>a offrire una formazione sulle </a:t>
            </a:r>
            <a:r>
              <a:rPr lang="it-IT" dirty="0" err="1"/>
              <a:t>IMfI</a:t>
            </a:r>
            <a:r>
              <a:rPr lang="it-IT" dirty="0"/>
              <a:t> e la </a:t>
            </a:r>
            <a:r>
              <a:rPr lang="it-IT" dirty="0" smtClean="0"/>
              <a:t>rilascia una certificazione universitaria (</a:t>
            </a:r>
            <a:r>
              <a:rPr lang="it-IT" dirty="0" err="1" smtClean="0"/>
              <a:t>Hellenic</a:t>
            </a:r>
            <a:r>
              <a:rPr lang="it-IT" dirty="0" smtClean="0"/>
              <a:t> </a:t>
            </a:r>
            <a:r>
              <a:rPr lang="it-IT" dirty="0"/>
              <a:t>Open </a:t>
            </a:r>
            <a:r>
              <a:rPr lang="it-IT" dirty="0" err="1"/>
              <a:t>University</a:t>
            </a:r>
            <a:r>
              <a:rPr lang="it-IT" dirty="0" smtClean="0"/>
              <a:t>). </a:t>
            </a:r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624262" y="5777287"/>
            <a:ext cx="108597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Nel 2013 è stato creato il </a:t>
            </a:r>
            <a:r>
              <a:rPr lang="it-IT" b="1" dirty="0"/>
              <a:t>Registry of Trained Intercultural Mediators </a:t>
            </a:r>
            <a:r>
              <a:rPr lang="it-IT" dirty="0" smtClean="0"/>
              <a:t>(www.intermediation.gr) che offre a tutte </a:t>
            </a:r>
            <a:r>
              <a:rPr lang="it-IT" dirty="0"/>
              <a:t>le istituzioni </a:t>
            </a:r>
            <a:r>
              <a:rPr lang="it-IT" dirty="0" smtClean="0"/>
              <a:t>greche che </a:t>
            </a:r>
            <a:r>
              <a:rPr lang="it-IT" dirty="0"/>
              <a:t>hanno bisogno di  servizi </a:t>
            </a:r>
            <a:r>
              <a:rPr lang="it-IT" dirty="0" smtClean="0"/>
              <a:t>di mediazione interculturale la </a:t>
            </a:r>
            <a:r>
              <a:rPr lang="it-IT" dirty="0"/>
              <a:t>possibilità di cercare un mediatore esperto per la lingua e la zona in questione e mettersi in contatto con lui / lei direttamente.</a:t>
            </a:r>
          </a:p>
        </p:txBody>
      </p:sp>
      <p:sp>
        <p:nvSpPr>
          <p:cNvPr id="16" name="Rettangolo 15"/>
          <p:cNvSpPr/>
          <p:nvPr/>
        </p:nvSpPr>
        <p:spPr>
          <a:xfrm>
            <a:off x="403891" y="5723375"/>
            <a:ext cx="10958482" cy="103115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34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41518" cy="1374281"/>
          </a:xfrm>
          <a:prstGeom prst="rect">
            <a:avLst/>
          </a:prstGeom>
        </p:spPr>
      </p:pic>
      <p:pic>
        <p:nvPicPr>
          <p:cNvPr id="5" name="Εικόνα 7" descr="EU flag-Erasmus+_vect_PO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072" y="199122"/>
            <a:ext cx="24288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magine 5" descr="C:\Users\n.basili\Downloads\Time logo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7501" y="65771"/>
            <a:ext cx="2828925" cy="94297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CasellaDiTesto 16"/>
          <p:cNvSpPr txBox="1"/>
          <p:nvPr/>
        </p:nvSpPr>
        <p:spPr>
          <a:xfrm>
            <a:off x="3829878" y="953521"/>
            <a:ext cx="5303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Il sistema della mediazione interculturale in Svizzera</a:t>
            </a:r>
            <a:endParaRPr lang="it-IT" b="1" dirty="0"/>
          </a:p>
        </p:txBody>
      </p:sp>
      <p:sp>
        <p:nvSpPr>
          <p:cNvPr id="18" name="Rettangolo 17"/>
          <p:cNvSpPr/>
          <p:nvPr/>
        </p:nvSpPr>
        <p:spPr>
          <a:xfrm>
            <a:off x="3829878" y="913497"/>
            <a:ext cx="5303612" cy="4607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385558" y="1681347"/>
            <a:ext cx="11234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Nel </a:t>
            </a:r>
            <a:r>
              <a:rPr lang="it-IT" dirty="0"/>
              <a:t>1996 l'Ufficio federale della sanità pubblica </a:t>
            </a:r>
            <a:r>
              <a:rPr lang="it-IT" dirty="0" smtClean="0"/>
              <a:t>(Federal office for public health) ha creato una </a:t>
            </a:r>
            <a:r>
              <a:rPr lang="it-IT" dirty="0"/>
              <a:t>task force per coordinare, </a:t>
            </a:r>
            <a:r>
              <a:rPr lang="it-IT" dirty="0" smtClean="0"/>
              <a:t>con i managers di progetti di interpretariato regionale e con esperti </a:t>
            </a:r>
            <a:r>
              <a:rPr lang="it-IT" dirty="0"/>
              <a:t>del mondo </a:t>
            </a:r>
            <a:r>
              <a:rPr lang="it-IT" dirty="0" smtClean="0"/>
              <a:t>accademico, la </a:t>
            </a:r>
            <a:r>
              <a:rPr lang="it-IT" dirty="0"/>
              <a:t>formazione e </a:t>
            </a:r>
            <a:r>
              <a:rPr lang="it-IT" dirty="0" smtClean="0"/>
              <a:t>le pratiche di occupabilità dei mediatori interculturali 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01047" y="2727077"/>
            <a:ext cx="11403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L’interpretariato </a:t>
            </a:r>
            <a:r>
              <a:rPr lang="it-IT" dirty="0"/>
              <a:t>e la mediazione interculturale </a:t>
            </a:r>
            <a:r>
              <a:rPr lang="it-IT" dirty="0" smtClean="0"/>
              <a:t>sono supportate dalla </a:t>
            </a:r>
            <a:r>
              <a:rPr lang="it-IT" b="1" dirty="0"/>
              <a:t>strategia 2013-2017 </a:t>
            </a:r>
            <a:r>
              <a:rPr lang="it-IT" b="1" dirty="0" smtClean="0"/>
              <a:t>‘Migrazione </a:t>
            </a:r>
            <a:r>
              <a:rPr lang="it-IT" b="1" dirty="0"/>
              <a:t>e </a:t>
            </a:r>
            <a:r>
              <a:rPr lang="it-IT" b="1" dirty="0" smtClean="0"/>
              <a:t>salute’</a:t>
            </a:r>
            <a:r>
              <a:rPr lang="it-IT" dirty="0" smtClean="0"/>
              <a:t>.</a:t>
            </a:r>
            <a:r>
              <a:rPr lang="it-IT" b="1" dirty="0" smtClean="0"/>
              <a:t> </a:t>
            </a:r>
            <a:endParaRPr lang="it-IT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95944" y="3218809"/>
            <a:ext cx="117658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r>
              <a:rPr lang="it-IT" b="1" dirty="0" smtClean="0"/>
              <a:t>a</a:t>
            </a:r>
            <a:r>
              <a:rPr lang="it-IT" b="1" dirty="0"/>
              <a:t>) </a:t>
            </a:r>
            <a:r>
              <a:rPr lang="en-US" b="1" dirty="0" smtClean="0"/>
              <a:t>Intercultural </a:t>
            </a:r>
            <a:r>
              <a:rPr lang="en-US" b="1" dirty="0"/>
              <a:t>interpreting</a:t>
            </a:r>
            <a:endParaRPr lang="it-IT" b="1" dirty="0"/>
          </a:p>
          <a:p>
            <a:r>
              <a:rPr lang="it-IT" dirty="0" smtClean="0"/>
              <a:t>‘L’interpretariato interculturale </a:t>
            </a:r>
            <a:r>
              <a:rPr lang="it-IT" dirty="0"/>
              <a:t>si riferisce alla trasmissione orale (</a:t>
            </a:r>
            <a:r>
              <a:rPr lang="it-IT" dirty="0" smtClean="0"/>
              <a:t>interpretazione simultanea) </a:t>
            </a:r>
            <a:r>
              <a:rPr lang="it-IT" dirty="0"/>
              <a:t>della parola da una lingua all'altra, tenendo conto del background sociale e culturale dei partecipanti alla conversazione. </a:t>
            </a:r>
            <a:r>
              <a:rPr lang="it-IT" dirty="0" smtClean="0"/>
              <a:t>L'interprete </a:t>
            </a:r>
            <a:r>
              <a:rPr lang="it-IT" dirty="0"/>
              <a:t>interculturale può essere fisicamente </a:t>
            </a:r>
            <a:r>
              <a:rPr lang="it-IT" dirty="0" smtClean="0"/>
              <a:t>presente </a:t>
            </a:r>
            <a:r>
              <a:rPr lang="it-IT" dirty="0"/>
              <a:t>sul posto </a:t>
            </a:r>
            <a:r>
              <a:rPr lang="it-IT" dirty="0" smtClean="0"/>
              <a:t>o a distanza’</a:t>
            </a:r>
            <a:endParaRPr lang="it-IT" dirty="0"/>
          </a:p>
          <a:p>
            <a:endParaRPr lang="it-IT" dirty="0"/>
          </a:p>
          <a:p>
            <a:r>
              <a:rPr lang="en-US" b="1" dirty="0"/>
              <a:t>b) Intercultural mediation</a:t>
            </a:r>
            <a:endParaRPr lang="it-IT" b="1" dirty="0"/>
          </a:p>
          <a:p>
            <a:r>
              <a:rPr lang="it-IT" dirty="0" smtClean="0"/>
              <a:t>‘La </a:t>
            </a:r>
            <a:r>
              <a:rPr lang="it-IT" dirty="0"/>
              <a:t>mediazione interculturale si riferisce alla mediazione di conoscenze e informazioni tra i membri di </a:t>
            </a:r>
            <a:r>
              <a:rPr lang="it-IT" dirty="0" smtClean="0"/>
              <a:t>differenti comunità. I mediatori </a:t>
            </a:r>
            <a:r>
              <a:rPr lang="it-IT" dirty="0"/>
              <a:t>interculturali professionali </a:t>
            </a:r>
            <a:r>
              <a:rPr lang="it-IT" dirty="0" smtClean="0"/>
              <a:t>devono disporre di conoscenze relative al settore educativo, sanitario, sociale e linguistico, ad esempio nella </a:t>
            </a:r>
            <a:r>
              <a:rPr lang="it-IT" dirty="0"/>
              <a:t>consulenza </a:t>
            </a:r>
            <a:r>
              <a:rPr lang="it-IT" dirty="0" smtClean="0"/>
              <a:t>e nel supporto a migranti, </a:t>
            </a:r>
            <a:r>
              <a:rPr lang="it-IT" dirty="0"/>
              <a:t>l'educazione degli adulti o </a:t>
            </a:r>
            <a:r>
              <a:rPr lang="it-IT" dirty="0" err="1"/>
              <a:t>project</a:t>
            </a:r>
            <a:r>
              <a:rPr lang="it-IT" dirty="0"/>
              <a:t> </a:t>
            </a:r>
            <a:r>
              <a:rPr lang="it-IT" dirty="0" smtClean="0"/>
              <a:t>work’. (INTERPRET, 2002) </a:t>
            </a:r>
            <a:endParaRPr lang="it-IT" dirty="0"/>
          </a:p>
          <a:p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147145" y="3195145"/>
            <a:ext cx="11813627" cy="342637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147145" y="3195145"/>
            <a:ext cx="11813627" cy="3426372"/>
          </a:xfrm>
          <a:prstGeom prst="rect">
            <a:avLst/>
          </a:prstGeo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147145" y="3195145"/>
            <a:ext cx="11813627" cy="34263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7736" y="934342"/>
            <a:ext cx="938222" cy="407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67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41518" cy="1374281"/>
          </a:xfrm>
          <a:prstGeom prst="rect">
            <a:avLst/>
          </a:prstGeom>
        </p:spPr>
      </p:pic>
      <p:pic>
        <p:nvPicPr>
          <p:cNvPr id="5" name="Εικόνα 7" descr="EU flag-Erasmus+_vect_PO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072" y="199122"/>
            <a:ext cx="24288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magine 5" descr="C:\Users\n.basili\Downloads\Time logo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7501" y="65771"/>
            <a:ext cx="2828925" cy="94297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CasellaDiTesto 16"/>
          <p:cNvSpPr txBox="1"/>
          <p:nvPr/>
        </p:nvSpPr>
        <p:spPr>
          <a:xfrm>
            <a:off x="3283340" y="973171"/>
            <a:ext cx="5303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Il sistema della mediazione interculturale in Svizzera</a:t>
            </a:r>
            <a:endParaRPr lang="it-IT" b="1" dirty="0"/>
          </a:p>
        </p:txBody>
      </p:sp>
      <p:sp>
        <p:nvSpPr>
          <p:cNvPr id="18" name="Rettangolo 17"/>
          <p:cNvSpPr/>
          <p:nvPr/>
        </p:nvSpPr>
        <p:spPr>
          <a:xfrm>
            <a:off x="3157216" y="963020"/>
            <a:ext cx="5303612" cy="4607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94291" y="1627872"/>
            <a:ext cx="115083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Nel </a:t>
            </a:r>
            <a:r>
              <a:rPr lang="it-IT" dirty="0"/>
              <a:t>2013 </a:t>
            </a:r>
            <a:r>
              <a:rPr lang="it-IT" dirty="0" smtClean="0"/>
              <a:t>in Svizzera erano presenti 8 enti che fornivano formazione </a:t>
            </a:r>
            <a:r>
              <a:rPr lang="it-IT" dirty="0"/>
              <a:t>per interpreti interculturali e mediatori (IIM) e 19 agenzie di </a:t>
            </a:r>
            <a:r>
              <a:rPr lang="it-IT" dirty="0" smtClean="0"/>
              <a:t>collocamento per mediatori.</a:t>
            </a:r>
          </a:p>
          <a:p>
            <a:endParaRPr lang="it-IT" dirty="0"/>
          </a:p>
          <a:p>
            <a:r>
              <a:rPr lang="it-IT" dirty="0" smtClean="0"/>
              <a:t>950 </a:t>
            </a:r>
            <a:r>
              <a:rPr lang="it-IT" dirty="0"/>
              <a:t>interpreti interculturali </a:t>
            </a:r>
            <a:r>
              <a:rPr lang="it-IT" dirty="0" smtClean="0"/>
              <a:t>possedevano una </a:t>
            </a:r>
            <a:r>
              <a:rPr lang="it-IT" dirty="0"/>
              <a:t>certificazione nel 2014, su un totale di quasi </a:t>
            </a:r>
            <a:r>
              <a:rPr lang="it-IT" dirty="0" smtClean="0"/>
              <a:t>2.000, per </a:t>
            </a:r>
            <a:r>
              <a:rPr lang="it-IT" dirty="0"/>
              <a:t>più di 100 lingue (</a:t>
            </a:r>
            <a:r>
              <a:rPr lang="it-IT" dirty="0" err="1"/>
              <a:t>Bundesamt</a:t>
            </a:r>
            <a:r>
              <a:rPr lang="it-IT" dirty="0"/>
              <a:t> </a:t>
            </a:r>
            <a:r>
              <a:rPr lang="it-IT" dirty="0" err="1"/>
              <a:t>für</a:t>
            </a:r>
            <a:r>
              <a:rPr lang="it-IT" dirty="0"/>
              <a:t> Migration, 2014</a:t>
            </a:r>
            <a:r>
              <a:rPr lang="it-IT" dirty="0" smtClean="0"/>
              <a:t>) </a:t>
            </a:r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0" y="4630535"/>
            <a:ext cx="120909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INTERPRET </a:t>
            </a:r>
            <a:r>
              <a:rPr lang="en-US" b="1" dirty="0"/>
              <a:t>- the Swiss Association for Intercultural Interpreting and </a:t>
            </a:r>
            <a:r>
              <a:rPr lang="en-US" b="1" dirty="0" smtClean="0"/>
              <a:t>Mediation</a:t>
            </a:r>
            <a:r>
              <a:rPr lang="en-US" dirty="0" smtClean="0"/>
              <a:t>, è un’associazione indipendente </a:t>
            </a:r>
            <a:r>
              <a:rPr lang="en-US" dirty="0" err="1" smtClean="0"/>
              <a:t>nata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1999 </a:t>
            </a:r>
            <a:endParaRPr lang="it-IT" dirty="0"/>
          </a:p>
          <a:p>
            <a:r>
              <a:rPr lang="it-IT" dirty="0" smtClean="0"/>
              <a:t>(</a:t>
            </a:r>
            <a:r>
              <a:rPr lang="it-IT" dirty="0" smtClean="0">
                <a:hlinkClick r:id="rId6"/>
              </a:rPr>
              <a:t>www.inter-pret.ch/</a:t>
            </a:r>
            <a:r>
              <a:rPr lang="it-IT" dirty="0" smtClean="0"/>
              <a:t>) 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872359" y="3468414"/>
            <a:ext cx="106236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Istituzioni coinvolte: </a:t>
            </a:r>
            <a:r>
              <a:rPr lang="it-IT" b="1" dirty="0" smtClean="0"/>
              <a:t>Federal office for Public health, Federal office for </a:t>
            </a:r>
            <a:r>
              <a:rPr lang="it-IT" b="1" dirty="0"/>
              <a:t>p</a:t>
            </a:r>
            <a:r>
              <a:rPr lang="it-IT" b="1" dirty="0" smtClean="0"/>
              <a:t>rofessional education and technology, </a:t>
            </a:r>
          </a:p>
          <a:p>
            <a:r>
              <a:rPr lang="it-IT" b="1" dirty="0"/>
              <a:t> </a:t>
            </a:r>
            <a:r>
              <a:rPr lang="it-IT" b="1" dirty="0" smtClean="0"/>
              <a:t>                                    Federal office for Migration</a:t>
            </a:r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94291" y="6096516"/>
            <a:ext cx="11508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OB: promuovere </a:t>
            </a:r>
            <a:r>
              <a:rPr lang="it-IT" dirty="0"/>
              <a:t>la comprensione interculturale e la professionalizzazione dell'interpretariato interculturale in </a:t>
            </a:r>
            <a:r>
              <a:rPr lang="it-IT" dirty="0" smtClean="0"/>
              <a:t>Svizzera </a:t>
            </a:r>
            <a:endParaRPr lang="it-IT" dirty="0"/>
          </a:p>
        </p:txBody>
      </p:sp>
      <p:sp>
        <p:nvSpPr>
          <p:cNvPr id="10" name="Freccia in giù 9"/>
          <p:cNvSpPr/>
          <p:nvPr/>
        </p:nvSpPr>
        <p:spPr>
          <a:xfrm>
            <a:off x="5149877" y="5322147"/>
            <a:ext cx="484632" cy="635865"/>
          </a:xfrm>
          <a:prstGeom prst="down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039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41518" cy="1374281"/>
          </a:xfrm>
          <a:prstGeom prst="rect">
            <a:avLst/>
          </a:prstGeom>
        </p:spPr>
      </p:pic>
      <p:pic>
        <p:nvPicPr>
          <p:cNvPr id="5" name="Εικόνα 7" descr="EU flag-Erasmus+_vect_P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072" y="199122"/>
            <a:ext cx="24288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magine 5" descr="C:\Users\n.basili\Downloads\Time logo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7501" y="65771"/>
            <a:ext cx="2828925" cy="9429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sellaDiTesto 1"/>
          <p:cNvSpPr txBox="1"/>
          <p:nvPr/>
        </p:nvSpPr>
        <p:spPr>
          <a:xfrm>
            <a:off x="3731173" y="1374281"/>
            <a:ext cx="3446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La mediazione interculturale in UE</a:t>
            </a:r>
            <a:endParaRPr lang="it-IT" b="1" dirty="0"/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99" y="2126539"/>
            <a:ext cx="1479719" cy="1100138"/>
          </a:xfrm>
          <a:prstGeom prst="rect">
            <a:avLst/>
          </a:prstGeom>
        </p:spPr>
      </p:pic>
      <p:sp>
        <p:nvSpPr>
          <p:cNvPr id="12" name="CasellaDiTesto 11"/>
          <p:cNvSpPr txBox="1"/>
          <p:nvPr/>
        </p:nvSpPr>
        <p:spPr>
          <a:xfrm>
            <a:off x="2161220" y="2012487"/>
            <a:ext cx="98323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r>
              <a:rPr lang="it-IT" b="1" dirty="0"/>
              <a:t>Trattato di Amsterdam 1997</a:t>
            </a:r>
            <a:r>
              <a:rPr lang="it-IT" dirty="0"/>
              <a:t>: le politiche migratorie degli Stati membri vengono integrate nel 1° pilastro, ma restano di </a:t>
            </a:r>
            <a:r>
              <a:rPr lang="it-IT" dirty="0" smtClean="0"/>
              <a:t>competenza </a:t>
            </a:r>
            <a:r>
              <a:rPr lang="it-IT" dirty="0"/>
              <a:t>nazionale 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759" y="3688075"/>
            <a:ext cx="1428750" cy="952500"/>
          </a:xfrm>
          <a:prstGeom prst="rect">
            <a:avLst/>
          </a:prstGeom>
        </p:spPr>
      </p:pic>
      <p:sp>
        <p:nvSpPr>
          <p:cNvPr id="14" name="CasellaDiTesto 13"/>
          <p:cNvSpPr txBox="1"/>
          <p:nvPr/>
        </p:nvSpPr>
        <p:spPr>
          <a:xfrm>
            <a:off x="2585544" y="3979659"/>
            <a:ext cx="5929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L’UE nel 2008 lancia l’Anno europeo del dialogo interculturale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2081048" y="2217683"/>
            <a:ext cx="9333186" cy="71813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ettangolo 15"/>
          <p:cNvSpPr/>
          <p:nvPr/>
        </p:nvSpPr>
        <p:spPr>
          <a:xfrm>
            <a:off x="2585544" y="3878317"/>
            <a:ext cx="5929572" cy="59909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3895" y="5022395"/>
            <a:ext cx="1581015" cy="116435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4298731" y="5160579"/>
            <a:ext cx="73997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Teorie dell’Integrazione: </a:t>
            </a:r>
            <a:r>
              <a:rPr lang="en-US" b="1" dirty="0"/>
              <a:t>assimilation </a:t>
            </a:r>
            <a:r>
              <a:rPr lang="en-US" b="1" dirty="0" smtClean="0"/>
              <a:t>theory (1950-1970), </a:t>
            </a:r>
            <a:r>
              <a:rPr lang="en-US" b="1" dirty="0"/>
              <a:t>concept of </a:t>
            </a:r>
            <a:endParaRPr lang="en-US" b="1" dirty="0" smtClean="0"/>
          </a:p>
          <a:p>
            <a:r>
              <a:rPr lang="en-US" b="1" dirty="0" smtClean="0"/>
              <a:t>multiculturalism</a:t>
            </a:r>
            <a:r>
              <a:rPr lang="en-US" dirty="0" smtClean="0"/>
              <a:t> </a:t>
            </a:r>
            <a:r>
              <a:rPr lang="en-US" b="1" dirty="0"/>
              <a:t>(1970-1990</a:t>
            </a:r>
            <a:r>
              <a:rPr lang="en-US" b="1" dirty="0" smtClean="0"/>
              <a:t>), </a:t>
            </a:r>
            <a:r>
              <a:rPr lang="en-US" b="1" dirty="0"/>
              <a:t>perception of interculturality</a:t>
            </a:r>
            <a:r>
              <a:rPr lang="en-US" dirty="0"/>
              <a:t> </a:t>
            </a:r>
            <a:r>
              <a:rPr lang="en-US" b="1" dirty="0" smtClean="0"/>
              <a:t>(dal 1990 in poi)</a:t>
            </a:r>
            <a:endParaRPr lang="it-IT" b="1" dirty="0"/>
          </a:p>
        </p:txBody>
      </p:sp>
      <p:sp>
        <p:nvSpPr>
          <p:cNvPr id="9" name="Rettangolo 8"/>
          <p:cNvSpPr/>
          <p:nvPr/>
        </p:nvSpPr>
        <p:spPr>
          <a:xfrm>
            <a:off x="4298731" y="5022395"/>
            <a:ext cx="7504386" cy="96850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3689131" y="1374281"/>
            <a:ext cx="3489435" cy="35992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773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41518" cy="1374281"/>
          </a:xfrm>
          <a:prstGeom prst="rect">
            <a:avLst/>
          </a:prstGeom>
        </p:spPr>
      </p:pic>
      <p:pic>
        <p:nvPicPr>
          <p:cNvPr id="5" name="Εικόνα 7" descr="EU flag-Erasmus+_vect_PO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072" y="199122"/>
            <a:ext cx="24288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magine 5" descr="C:\Users\n.basili\Downloads\Time logo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7501" y="65771"/>
            <a:ext cx="2828925" cy="94297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CasellaDiTesto 16"/>
          <p:cNvSpPr txBox="1"/>
          <p:nvPr/>
        </p:nvSpPr>
        <p:spPr>
          <a:xfrm>
            <a:off x="3299109" y="973171"/>
            <a:ext cx="5303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Il sistema della mediazione interculturale in Svizzera</a:t>
            </a:r>
            <a:endParaRPr lang="it-IT" b="1" dirty="0"/>
          </a:p>
        </p:txBody>
      </p:sp>
      <p:sp>
        <p:nvSpPr>
          <p:cNvPr id="18" name="Rettangolo 17"/>
          <p:cNvSpPr/>
          <p:nvPr/>
        </p:nvSpPr>
        <p:spPr>
          <a:xfrm>
            <a:off x="3294997" y="931597"/>
            <a:ext cx="5303612" cy="4607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3797528" y="3331964"/>
            <a:ext cx="4407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Come trovare un interprete interculturale? </a:t>
            </a:r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767255" y="2165131"/>
            <a:ext cx="34650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Agenzie regionali d’interpretariato</a:t>
            </a:r>
          </a:p>
          <a:p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7735614" y="2165131"/>
            <a:ext cx="3857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Banca </a:t>
            </a:r>
            <a:r>
              <a:rPr lang="it-IT" dirty="0"/>
              <a:t>dati degli interpreti </a:t>
            </a:r>
            <a:r>
              <a:rPr lang="it-IT" dirty="0" smtClean="0"/>
              <a:t>interculturali</a:t>
            </a:r>
            <a:endParaRPr lang="it-IT" dirty="0" smtClean="0">
              <a:solidFill>
                <a:prstClr val="black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797528" y="4683999"/>
            <a:ext cx="47889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dirty="0" smtClean="0">
                <a:solidFill>
                  <a:prstClr val="black"/>
                </a:solidFill>
              </a:rPr>
              <a:t>Servizio </a:t>
            </a:r>
            <a:r>
              <a:rPr lang="it-IT" dirty="0">
                <a:solidFill>
                  <a:prstClr val="black"/>
                </a:solidFill>
              </a:rPr>
              <a:t>nazionale d’interpretariato </a:t>
            </a:r>
            <a:r>
              <a:rPr lang="it-IT" dirty="0" smtClean="0">
                <a:solidFill>
                  <a:prstClr val="black"/>
                </a:solidFill>
              </a:rPr>
              <a:t>telefonico H24 </a:t>
            </a:r>
            <a:r>
              <a:rPr lang="it-IT" dirty="0" smtClean="0"/>
              <a:t> 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2" name="Ovale 1"/>
          <p:cNvSpPr/>
          <p:nvPr/>
        </p:nvSpPr>
        <p:spPr>
          <a:xfrm>
            <a:off x="651641" y="1881352"/>
            <a:ext cx="3580665" cy="9301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/>
          <p:cNvSpPr/>
          <p:nvPr/>
        </p:nvSpPr>
        <p:spPr>
          <a:xfrm>
            <a:off x="7567448" y="1891862"/>
            <a:ext cx="4172607" cy="91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Ovale 11"/>
          <p:cNvSpPr/>
          <p:nvPr/>
        </p:nvSpPr>
        <p:spPr>
          <a:xfrm>
            <a:off x="3357683" y="4465882"/>
            <a:ext cx="5171089" cy="10825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" name="Connettore 2 13"/>
          <p:cNvCxnSpPr/>
          <p:nvPr/>
        </p:nvCxnSpPr>
        <p:spPr>
          <a:xfrm flipH="1" flipV="1">
            <a:off x="4319752" y="2600833"/>
            <a:ext cx="630620" cy="656597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 flipV="1">
            <a:off x="6600497" y="2534463"/>
            <a:ext cx="672662" cy="722968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/>
          <p:nvPr/>
        </p:nvCxnSpPr>
        <p:spPr>
          <a:xfrm>
            <a:off x="5864772" y="3701296"/>
            <a:ext cx="20379" cy="764585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Immagine 3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3662" y="2970284"/>
            <a:ext cx="1843088" cy="1113304"/>
          </a:xfrm>
          <a:prstGeom prst="rect">
            <a:avLst/>
          </a:prstGeom>
        </p:spPr>
      </p:pic>
      <p:pic>
        <p:nvPicPr>
          <p:cNvPr id="39" name="Immagine 3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2016" y="5640879"/>
            <a:ext cx="1898575" cy="1164760"/>
          </a:xfrm>
          <a:prstGeom prst="rect">
            <a:avLst/>
          </a:prstGeom>
        </p:spPr>
      </p:pic>
      <p:pic>
        <p:nvPicPr>
          <p:cNvPr id="40" name="Immagine 3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8461" y="2912599"/>
            <a:ext cx="1592690" cy="875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38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41518" cy="1374281"/>
          </a:xfrm>
          <a:prstGeom prst="rect">
            <a:avLst/>
          </a:prstGeom>
        </p:spPr>
      </p:pic>
      <p:pic>
        <p:nvPicPr>
          <p:cNvPr id="5" name="Εικόνα 7" descr="EU flag-Erasmus+_vect_PO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072" y="199122"/>
            <a:ext cx="24288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magine 5" descr="C:\Users\n.basili\Downloads\Time logo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7501" y="65771"/>
            <a:ext cx="2828925" cy="9429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sellaDiTesto 1"/>
          <p:cNvSpPr txBox="1"/>
          <p:nvPr/>
        </p:nvSpPr>
        <p:spPr>
          <a:xfrm>
            <a:off x="468487" y="1332126"/>
            <a:ext cx="8439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Interpretariato a distanza/servizi di mediazione in ambito sanitario (Belgio e Svizzera)  </a:t>
            </a:r>
            <a:endParaRPr lang="it-IT" b="1" dirty="0"/>
          </a:p>
        </p:txBody>
      </p:sp>
      <p:sp>
        <p:nvSpPr>
          <p:cNvPr id="3" name="Rettangolo 2"/>
          <p:cNvSpPr/>
          <p:nvPr/>
        </p:nvSpPr>
        <p:spPr>
          <a:xfrm>
            <a:off x="513424" y="1322663"/>
            <a:ext cx="8229600" cy="3882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1135117" y="2322786"/>
            <a:ext cx="91266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Dove: </a:t>
            </a:r>
            <a:r>
              <a:rPr lang="it-IT" dirty="0" smtClean="0"/>
              <a:t>Belgio - Intercultural Mediation and Policy </a:t>
            </a:r>
            <a:r>
              <a:rPr lang="it-IT" dirty="0"/>
              <a:t>S</a:t>
            </a:r>
            <a:r>
              <a:rPr lang="it-IT" dirty="0" smtClean="0"/>
              <a:t>upport Unit, Federal Public Service for Health</a:t>
            </a:r>
          </a:p>
          <a:p>
            <a:r>
              <a:rPr lang="it-IT" dirty="0"/>
              <a:t> </a:t>
            </a:r>
            <a:r>
              <a:rPr lang="it-IT" dirty="0" smtClean="0"/>
              <a:t>           Svizzera – AOZ - </a:t>
            </a:r>
            <a:r>
              <a:rPr lang="it-IT" dirty="0" err="1" smtClean="0"/>
              <a:t>Medios</a:t>
            </a:r>
            <a:r>
              <a:rPr lang="it-IT" dirty="0" smtClean="0"/>
              <a:t> </a:t>
            </a:r>
          </a:p>
          <a:p>
            <a:r>
              <a:rPr lang="it-IT" dirty="0" smtClean="0"/>
              <a:t>In Belgio gli interventi di mediazione sono finanziati dal Ministero della Salute belga 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135117" y="3440950"/>
            <a:ext cx="103238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Cosa: </a:t>
            </a:r>
            <a:r>
              <a:rPr lang="it-IT" dirty="0" smtClean="0"/>
              <a:t>2009 inizio della sperimentazione della fornitura di servizi di </a:t>
            </a:r>
            <a:r>
              <a:rPr lang="it-IT" b="1" dirty="0" smtClean="0"/>
              <a:t>mediazione a distanza </a:t>
            </a:r>
            <a:r>
              <a:rPr lang="it-IT" dirty="0" smtClean="0"/>
              <a:t>rivolta a differenti </a:t>
            </a:r>
          </a:p>
          <a:p>
            <a:r>
              <a:rPr lang="it-IT" dirty="0"/>
              <a:t>g</a:t>
            </a:r>
            <a:r>
              <a:rPr lang="it-IT" dirty="0" smtClean="0"/>
              <a:t>ruppi etnici  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661590" y="4560156"/>
            <a:ext cx="1079737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Attività: </a:t>
            </a:r>
          </a:p>
          <a:p>
            <a:r>
              <a:rPr lang="it-IT" b="1" dirty="0" smtClean="0"/>
              <a:t>1. </a:t>
            </a:r>
            <a:r>
              <a:rPr lang="it-IT" dirty="0" smtClean="0"/>
              <a:t>formazione specifica per realizzare servizi di interpretariato a distanza rivolta ai mediatori interculturali</a:t>
            </a:r>
          </a:p>
          <a:p>
            <a:r>
              <a:rPr lang="it-IT" dirty="0" smtClean="0"/>
              <a:t>Risultato: </a:t>
            </a:r>
            <a:r>
              <a:rPr lang="it-IT" b="1" dirty="0" smtClean="0"/>
              <a:t>interventi di mediazione in più di 20 lingue </a:t>
            </a:r>
          </a:p>
          <a:p>
            <a:r>
              <a:rPr lang="it-IT" b="1" dirty="0" smtClean="0"/>
              <a:t>2. </a:t>
            </a:r>
            <a:r>
              <a:rPr lang="it-IT" dirty="0" smtClean="0"/>
              <a:t>tutti i giorni dalle 9 alle 16,30 sono sempre disponibili mediatori interculturali che parlano: arabo, turco e russo</a:t>
            </a:r>
          </a:p>
          <a:p>
            <a:r>
              <a:rPr lang="it-IT" dirty="0" smtClean="0"/>
              <a:t>(per tutte le altre lingue vengono fissati degli appuntamenti) </a:t>
            </a:r>
            <a:endParaRPr lang="it-IT" dirty="0"/>
          </a:p>
        </p:txBody>
      </p:sp>
      <p:sp>
        <p:nvSpPr>
          <p:cNvPr id="11" name="Rettangolo 10"/>
          <p:cNvSpPr/>
          <p:nvPr/>
        </p:nvSpPr>
        <p:spPr>
          <a:xfrm>
            <a:off x="315310" y="4372303"/>
            <a:ext cx="11143659" cy="1870842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231" y="1293768"/>
            <a:ext cx="905471" cy="417153"/>
          </a:xfrm>
          <a:prstGeom prst="rect">
            <a:avLst/>
          </a:prstGeom>
        </p:spPr>
      </p:pic>
      <p:pic>
        <p:nvPicPr>
          <p:cNvPr id="13" name="Immagin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702" y="1293768"/>
            <a:ext cx="938222" cy="407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61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41518" cy="1374281"/>
          </a:xfrm>
          <a:prstGeom prst="rect">
            <a:avLst/>
          </a:prstGeom>
        </p:spPr>
      </p:pic>
      <p:pic>
        <p:nvPicPr>
          <p:cNvPr id="5" name="Εικόνα 7" descr="EU flag-Erasmus+_vect_PO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072" y="199122"/>
            <a:ext cx="24288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magine 5" descr="C:\Users\n.basili\Downloads\Time logo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7501" y="65771"/>
            <a:ext cx="2828925" cy="9429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sellaDiTesto 1"/>
          <p:cNvSpPr txBox="1"/>
          <p:nvPr/>
        </p:nvSpPr>
        <p:spPr>
          <a:xfrm>
            <a:off x="2143590" y="1189615"/>
            <a:ext cx="8421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Interpretariato a distanza/servizi di mediazione in ambito sanitario (</a:t>
            </a:r>
            <a:r>
              <a:rPr lang="it-IT" b="1" dirty="0" smtClean="0"/>
              <a:t>Belgio e Svizzera)  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46567" y="1835065"/>
            <a:ext cx="114465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Cosa: </a:t>
            </a:r>
            <a:r>
              <a:rPr lang="it-IT" dirty="0" smtClean="0"/>
              <a:t>Il Federal Office of Public Health nell’ultimo decennio ha adottato un nuovo concetto di ‘servizio di interpretariato </a:t>
            </a:r>
          </a:p>
          <a:p>
            <a:r>
              <a:rPr lang="it-IT" dirty="0" smtClean="0"/>
              <a:t>telefonico’</a:t>
            </a:r>
            <a:endParaRPr lang="it-IT" dirty="0"/>
          </a:p>
        </p:txBody>
      </p:sp>
      <p:sp>
        <p:nvSpPr>
          <p:cNvPr id="7" name="Freccia in giù 6"/>
          <p:cNvSpPr/>
          <p:nvPr/>
        </p:nvSpPr>
        <p:spPr>
          <a:xfrm>
            <a:off x="1648047" y="2615609"/>
            <a:ext cx="484632" cy="692106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83890" y="3455581"/>
            <a:ext cx="28739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Nel 2011 è stato istituito l’NTIS – Servizio Nazionale di Interpretariato Telefonico, gestito dall’Agenzia di Collocamento AOZ – Medios </a:t>
            </a:r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202019" y="3455581"/>
            <a:ext cx="3040911" cy="147732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3615070" y="4029740"/>
            <a:ext cx="978408" cy="484632"/>
          </a:xfrm>
          <a:prstGeom prst="rightArrow">
            <a:avLst/>
          </a:prstGeom>
          <a:solidFill>
            <a:srgbClr val="FFC0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4670159" y="3810391"/>
            <a:ext cx="72229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L’NTIS opera 24 ore al giorno</a:t>
            </a:r>
          </a:p>
          <a:p>
            <a:r>
              <a:rPr lang="it-IT" dirty="0" smtClean="0"/>
              <a:t>Le principali lingue sono: albanese, arabo, bosniaco/croato/serbo, </a:t>
            </a:r>
          </a:p>
          <a:p>
            <a:r>
              <a:rPr lang="it-IT" dirty="0"/>
              <a:t>i</a:t>
            </a:r>
            <a:r>
              <a:rPr lang="it-IT" dirty="0" smtClean="0"/>
              <a:t>taliano, curdo, portoghese, russo, somalo, spagnolo, tamil, tigrino e turco</a:t>
            </a:r>
            <a:endParaRPr lang="it-IT" dirty="0"/>
          </a:p>
        </p:txBody>
      </p:sp>
      <p:sp>
        <p:nvSpPr>
          <p:cNvPr id="12" name="Rettangolo 11"/>
          <p:cNvSpPr/>
          <p:nvPr/>
        </p:nvSpPr>
        <p:spPr>
          <a:xfrm>
            <a:off x="4670159" y="3540044"/>
            <a:ext cx="7222939" cy="139286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377028" y="5389015"/>
            <a:ext cx="116615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L’NTIS nasce principalmente per far fronte alle emergenze nel settore sanitario</a:t>
            </a:r>
            <a:r>
              <a:rPr lang="it-IT" dirty="0" smtClean="0"/>
              <a:t>, si rivolge a tutte le istituzioni e ogni anno </a:t>
            </a:r>
          </a:p>
          <a:p>
            <a:r>
              <a:rPr lang="it-IT" dirty="0"/>
              <a:t>c</a:t>
            </a:r>
            <a:r>
              <a:rPr lang="it-IT" dirty="0" smtClean="0"/>
              <a:t>irca 2.000 utenti usufruiscono di questo servizio. L’interpretariato a distanza viene però utilizzato e consigliato per brevi </a:t>
            </a:r>
          </a:p>
          <a:p>
            <a:r>
              <a:rPr lang="it-IT" dirty="0" smtClean="0"/>
              <a:t>e semplici conversazioni. </a:t>
            </a:r>
            <a:endParaRPr lang="it-IT" dirty="0"/>
          </a:p>
        </p:txBody>
      </p:sp>
      <p:sp>
        <p:nvSpPr>
          <p:cNvPr id="14" name="Rettangolo 13"/>
          <p:cNvSpPr/>
          <p:nvPr/>
        </p:nvSpPr>
        <p:spPr>
          <a:xfrm>
            <a:off x="283890" y="5389015"/>
            <a:ext cx="11609208" cy="110747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Rettangolo 14"/>
          <p:cNvSpPr/>
          <p:nvPr/>
        </p:nvSpPr>
        <p:spPr>
          <a:xfrm>
            <a:off x="2132679" y="1189615"/>
            <a:ext cx="8262052" cy="4605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145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41518" cy="1374281"/>
          </a:xfrm>
          <a:prstGeom prst="rect">
            <a:avLst/>
          </a:prstGeom>
        </p:spPr>
      </p:pic>
      <p:pic>
        <p:nvPicPr>
          <p:cNvPr id="5" name="Εικόνα 7" descr="EU flag-Erasmus+_vect_PO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072" y="199122"/>
            <a:ext cx="24288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magine 5" descr="C:\Users\n.basili\Downloads\Time logo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7501" y="65771"/>
            <a:ext cx="2828925" cy="9429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sellaDiTesto 1"/>
          <p:cNvSpPr txBox="1"/>
          <p:nvPr/>
        </p:nvSpPr>
        <p:spPr>
          <a:xfrm>
            <a:off x="2206653" y="1246203"/>
            <a:ext cx="8421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Interpretariato a distanza/servizi di mediazione in ambito sanitario (Belgio e Svizzera)  </a:t>
            </a:r>
          </a:p>
        </p:txBody>
      </p:sp>
      <p:pic>
        <p:nvPicPr>
          <p:cNvPr id="1026" name="Picture 2" descr="Risultati immagini per punto esclamativ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26" y="2600074"/>
            <a:ext cx="1905000" cy="2400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reccia a destra 6"/>
          <p:cNvSpPr/>
          <p:nvPr/>
        </p:nvSpPr>
        <p:spPr>
          <a:xfrm>
            <a:off x="2666419" y="3315592"/>
            <a:ext cx="978408" cy="484632"/>
          </a:xfrm>
          <a:prstGeom prst="righ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4084091" y="3096243"/>
            <a:ext cx="70939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I servizi di interpretariato a distanza con l’NTIS non sono gratuiti </a:t>
            </a:r>
          </a:p>
          <a:p>
            <a:r>
              <a:rPr lang="it-IT" dirty="0" smtClean="0"/>
              <a:t>Il costo di una chiamata è di 3 franchi svizzeri al minuto e può raggiungere</a:t>
            </a:r>
          </a:p>
          <a:p>
            <a:r>
              <a:rPr lang="it-IT" dirty="0"/>
              <a:t>u</a:t>
            </a:r>
            <a:r>
              <a:rPr lang="it-IT" dirty="0" smtClean="0"/>
              <a:t>n massimo di 30 franchi a intervento </a:t>
            </a:r>
            <a:endParaRPr lang="it-IT" dirty="0"/>
          </a:p>
        </p:txBody>
      </p:sp>
      <p:sp>
        <p:nvSpPr>
          <p:cNvPr id="11" name="Freccia in giù 10"/>
          <p:cNvSpPr/>
          <p:nvPr/>
        </p:nvSpPr>
        <p:spPr>
          <a:xfrm>
            <a:off x="7388772" y="4214648"/>
            <a:ext cx="484632" cy="785727"/>
          </a:xfrm>
          <a:prstGeom prst="down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4637639" y="5238984"/>
            <a:ext cx="671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Garantire un servizio efficiente e migliorare così la qualità delle cure </a:t>
            </a:r>
            <a:endParaRPr lang="it-IT" b="1" dirty="0"/>
          </a:p>
        </p:txBody>
      </p:sp>
      <p:sp>
        <p:nvSpPr>
          <p:cNvPr id="3" name="Rettangolo 2"/>
          <p:cNvSpPr/>
          <p:nvPr/>
        </p:nvSpPr>
        <p:spPr>
          <a:xfrm>
            <a:off x="2206653" y="1189615"/>
            <a:ext cx="8282671" cy="5025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435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41518" cy="1374281"/>
          </a:xfrm>
          <a:prstGeom prst="rect">
            <a:avLst/>
          </a:prstGeom>
        </p:spPr>
      </p:pic>
      <p:pic>
        <p:nvPicPr>
          <p:cNvPr id="5" name="Εικόνα 7" descr="EU flag-Erasmus+_vect_PO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072" y="199122"/>
            <a:ext cx="24288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magine 5" descr="C:\Users\n.basili\Downloads\Time logo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7501" y="65771"/>
            <a:ext cx="2828925" cy="9429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sellaDiTesto 1"/>
          <p:cNvSpPr txBox="1"/>
          <p:nvPr/>
        </p:nvSpPr>
        <p:spPr>
          <a:xfrm>
            <a:off x="3036970" y="1189615"/>
            <a:ext cx="6099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Progetto </a:t>
            </a:r>
            <a:r>
              <a:rPr lang="it-IT" b="1" dirty="0" err="1" smtClean="0"/>
              <a:t>MiMi</a:t>
            </a:r>
            <a:r>
              <a:rPr lang="it-IT" b="1" dirty="0" smtClean="0"/>
              <a:t> - I migranti per i migranti (Germania e Austria) 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82512" y="1966826"/>
            <a:ext cx="8765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Dove: </a:t>
            </a:r>
            <a:r>
              <a:rPr lang="it-IT" dirty="0" smtClean="0"/>
              <a:t>Germania – </a:t>
            </a:r>
            <a:r>
              <a:rPr lang="it-IT" dirty="0" err="1" smtClean="0"/>
              <a:t>Etho</a:t>
            </a:r>
            <a:r>
              <a:rPr lang="it-IT" dirty="0" smtClean="0"/>
              <a:t> </a:t>
            </a:r>
            <a:r>
              <a:rPr lang="it-IT" dirty="0" err="1" smtClean="0"/>
              <a:t>Medical</a:t>
            </a:r>
            <a:r>
              <a:rPr lang="it-IT" dirty="0" smtClean="0"/>
              <a:t> centre e Austria – </a:t>
            </a:r>
            <a:r>
              <a:rPr lang="it-IT" dirty="0" err="1" smtClean="0"/>
              <a:t>Volkshilfe</a:t>
            </a:r>
            <a:r>
              <a:rPr lang="it-IT" dirty="0" smtClean="0"/>
              <a:t> Vienna  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482512" y="2675736"/>
            <a:ext cx="109211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Obiettivo: </a:t>
            </a:r>
            <a:r>
              <a:rPr lang="it-IT" dirty="0" smtClean="0"/>
              <a:t>raggiungere e informare i migranti, soprattutto le categorie più svantaggiate, su promozione della salute</a:t>
            </a:r>
          </a:p>
          <a:p>
            <a:r>
              <a:rPr lang="it-IT" dirty="0"/>
              <a:t> </a:t>
            </a:r>
            <a:r>
              <a:rPr lang="it-IT" dirty="0" smtClean="0"/>
              <a:t>          e prevenzione</a:t>
            </a:r>
            <a:endParaRPr lang="it-IT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482512" y="4648015"/>
            <a:ext cx="114793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Attività: </a:t>
            </a:r>
            <a:r>
              <a:rPr lang="it-IT" dirty="0" smtClean="0"/>
              <a:t>tra dicembre 2003 e marzo 2004 75 migranti hanno frequentato 50 ore di formazione per diventare mediatori</a:t>
            </a:r>
          </a:p>
          <a:p>
            <a:r>
              <a:rPr lang="it-IT" dirty="0" smtClean="0"/>
              <a:t>interculturali. Dopo essere diventati mediatori ‘certificati’ hanno iniziato a realizzare sessioni informative sul sistema </a:t>
            </a:r>
          </a:p>
          <a:p>
            <a:r>
              <a:rPr lang="it-IT" dirty="0" smtClean="0"/>
              <a:t>sanitario tedesco, affrontando in modo specifico i problemi di salute legati alle differenti comunità migranti presenti nel </a:t>
            </a:r>
          </a:p>
          <a:p>
            <a:r>
              <a:rPr lang="it-IT" dirty="0"/>
              <a:t>t</a:t>
            </a:r>
            <a:r>
              <a:rPr lang="it-IT" dirty="0" smtClean="0"/>
              <a:t>erritorio di riferimento 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482512" y="3593805"/>
            <a:ext cx="117094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Come: </a:t>
            </a:r>
            <a:r>
              <a:rPr lang="it-IT" dirty="0" smtClean="0"/>
              <a:t>supportare persone appartenenti a differenti comunità straniere per prepararli a diventare mediatori interculturali , </a:t>
            </a:r>
          </a:p>
          <a:p>
            <a:r>
              <a:rPr lang="it-IT" dirty="0" smtClean="0"/>
              <a:t>in grado  di contribuire a facilitare la comprensione delle diverse tradizioni legate alla salute, la malattia e il corpo</a:t>
            </a:r>
          </a:p>
          <a:p>
            <a:endParaRPr lang="it-IT" dirty="0"/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6780" y="1151068"/>
            <a:ext cx="795495" cy="500212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2143" y="1151068"/>
            <a:ext cx="759640" cy="500212"/>
          </a:xfrm>
          <a:prstGeom prst="rect">
            <a:avLst/>
          </a:prstGeom>
        </p:spPr>
      </p:pic>
      <p:sp>
        <p:nvSpPr>
          <p:cNvPr id="12" name="Rettangolo 11"/>
          <p:cNvSpPr/>
          <p:nvPr/>
        </p:nvSpPr>
        <p:spPr>
          <a:xfrm>
            <a:off x="482512" y="4517135"/>
            <a:ext cx="11352136" cy="1442231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12"/>
          <p:cNvSpPr/>
          <p:nvPr/>
        </p:nvSpPr>
        <p:spPr>
          <a:xfrm>
            <a:off x="3036970" y="1151068"/>
            <a:ext cx="5959885" cy="5002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410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41518" cy="1374281"/>
          </a:xfrm>
          <a:prstGeom prst="rect">
            <a:avLst/>
          </a:prstGeom>
        </p:spPr>
      </p:pic>
      <p:pic>
        <p:nvPicPr>
          <p:cNvPr id="5" name="Εικόνα 7" descr="EU flag-Erasmus+_vect_PO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072" y="199122"/>
            <a:ext cx="24288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magine 5" descr="C:\Users\n.basili\Downloads\Time logo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7501" y="65771"/>
            <a:ext cx="2828925" cy="9429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sellaDiTesto 1"/>
          <p:cNvSpPr txBox="1"/>
          <p:nvPr/>
        </p:nvSpPr>
        <p:spPr>
          <a:xfrm>
            <a:off x="3107028" y="1141932"/>
            <a:ext cx="6099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Progetto </a:t>
            </a:r>
            <a:r>
              <a:rPr lang="it-IT" b="1" dirty="0" err="1" smtClean="0"/>
              <a:t>MiMi</a:t>
            </a:r>
            <a:r>
              <a:rPr lang="it-IT" b="1" dirty="0" smtClean="0"/>
              <a:t> - I migranti per i migranti (Germania e Austria) </a:t>
            </a:r>
            <a:endParaRPr lang="it-IT" b="1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4116318" y="1898244"/>
            <a:ext cx="2194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Prodotti progettuali: </a:t>
            </a:r>
            <a:endParaRPr lang="it-IT" b="1" dirty="0"/>
          </a:p>
        </p:txBody>
      </p:sp>
      <p:sp>
        <p:nvSpPr>
          <p:cNvPr id="11" name="Freccia in giù 10"/>
          <p:cNvSpPr/>
          <p:nvPr/>
        </p:nvSpPr>
        <p:spPr>
          <a:xfrm>
            <a:off x="2392325" y="2806995"/>
            <a:ext cx="484632" cy="75491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in giù 12"/>
          <p:cNvSpPr/>
          <p:nvPr/>
        </p:nvSpPr>
        <p:spPr>
          <a:xfrm>
            <a:off x="7308112" y="2806995"/>
            <a:ext cx="484632" cy="75491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190408" y="3742660"/>
            <a:ext cx="525182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Guida sanitaria</a:t>
            </a:r>
            <a:r>
              <a:rPr lang="it-IT" dirty="0" smtClean="0"/>
              <a:t> realizzata in 16 lingue e </a:t>
            </a:r>
          </a:p>
          <a:p>
            <a:r>
              <a:rPr lang="it-IT" dirty="0"/>
              <a:t>c</a:t>
            </a:r>
            <a:r>
              <a:rPr lang="it-IT" dirty="0" smtClean="0"/>
              <a:t>ostantemente aggiornata </a:t>
            </a:r>
          </a:p>
          <a:p>
            <a:r>
              <a:rPr lang="it-IT" b="1" dirty="0" smtClean="0"/>
              <a:t>Ob: aiutare le comunità migranti a fruire delle risorse</a:t>
            </a:r>
          </a:p>
          <a:p>
            <a:r>
              <a:rPr lang="it-IT" b="1" dirty="0" smtClean="0"/>
              <a:t>disponibili, come cure preventive e check-up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5634509" y="3742660"/>
            <a:ext cx="660001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Formazione: </a:t>
            </a:r>
            <a:r>
              <a:rPr lang="it-IT" dirty="0" smtClean="0"/>
              <a:t>moduli formativi e strumenti di valutazione</a:t>
            </a:r>
          </a:p>
          <a:p>
            <a:r>
              <a:rPr lang="it-IT" dirty="0" smtClean="0"/>
              <a:t>Contenuti formativi prevedono approfondimenti in materia di</a:t>
            </a:r>
          </a:p>
          <a:p>
            <a:r>
              <a:rPr lang="it-IT" dirty="0"/>
              <a:t>i</a:t>
            </a:r>
            <a:r>
              <a:rPr lang="it-IT" dirty="0" smtClean="0"/>
              <a:t>mmigrazione e salute, sviluppo del sistema sanitario tedesco,</a:t>
            </a:r>
          </a:p>
          <a:p>
            <a:r>
              <a:rPr lang="it-IT" dirty="0"/>
              <a:t>a</a:t>
            </a:r>
            <a:r>
              <a:rPr lang="it-IT" dirty="0" smtClean="0"/>
              <a:t>buso di droghe, alimentazione, cura </a:t>
            </a:r>
            <a:r>
              <a:rPr lang="it-IT" dirty="0" err="1" smtClean="0"/>
              <a:t>pre</a:t>
            </a:r>
            <a:r>
              <a:rPr lang="it-IT" dirty="0" smtClean="0"/>
              <a:t> e post natale, prevenzione </a:t>
            </a:r>
          </a:p>
          <a:p>
            <a:r>
              <a:rPr lang="it-IT" dirty="0" smtClean="0"/>
              <a:t>del cancro al seno</a:t>
            </a:r>
          </a:p>
          <a:p>
            <a:r>
              <a:rPr lang="it-IT" dirty="0" smtClean="0"/>
              <a:t> </a:t>
            </a:r>
          </a:p>
          <a:p>
            <a:endParaRPr lang="it-IT" dirty="0" smtClean="0"/>
          </a:p>
        </p:txBody>
      </p:sp>
      <p:sp>
        <p:nvSpPr>
          <p:cNvPr id="16" name="CasellaDiTesto 15"/>
          <p:cNvSpPr txBox="1"/>
          <p:nvPr/>
        </p:nvSpPr>
        <p:spPr>
          <a:xfrm>
            <a:off x="1339457" y="5631572"/>
            <a:ext cx="106648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Fondi:</a:t>
            </a:r>
            <a:r>
              <a:rPr lang="it-IT" dirty="0" smtClean="0"/>
              <a:t> </a:t>
            </a:r>
            <a:r>
              <a:rPr lang="it-IT" dirty="0" err="1" smtClean="0"/>
              <a:t>Pilot</a:t>
            </a:r>
            <a:r>
              <a:rPr lang="it-IT" dirty="0" smtClean="0"/>
              <a:t> del progetto è stato finanziato in Germania dall’Associazione federale per la promozione della salute</a:t>
            </a:r>
          </a:p>
          <a:p>
            <a:r>
              <a:rPr lang="it-IT" dirty="0"/>
              <a:t> </a:t>
            </a:r>
            <a:r>
              <a:rPr lang="it-IT" dirty="0" smtClean="0"/>
              <a:t>           In Austria dal Ministero Federale per l’Europa e l’Integrazione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3022946" y="1094250"/>
            <a:ext cx="6099811" cy="46469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79" y="5123742"/>
            <a:ext cx="913178" cy="1292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43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41518" cy="1374281"/>
          </a:xfrm>
          <a:prstGeom prst="rect">
            <a:avLst/>
          </a:prstGeom>
        </p:spPr>
      </p:pic>
      <p:pic>
        <p:nvPicPr>
          <p:cNvPr id="5" name="Εικόνα 7" descr="EU flag-Erasmus+_vect_P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072" y="199122"/>
            <a:ext cx="24288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magine 5" descr="C:\Users\n.basili\Downloads\Time logo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7501" y="65771"/>
            <a:ext cx="2828925" cy="942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asellaDiTesto 6"/>
          <p:cNvSpPr txBox="1"/>
          <p:nvPr/>
        </p:nvSpPr>
        <p:spPr>
          <a:xfrm>
            <a:off x="807308" y="3278659"/>
            <a:ext cx="2375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  <a:p>
            <a:r>
              <a:rPr lang="it-IT" dirty="0"/>
              <a:t> </a:t>
            </a:r>
          </a:p>
          <a:p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2562124" y="1807852"/>
            <a:ext cx="6765377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Grazie per l’attenzione e la partecipazione!</a:t>
            </a:r>
          </a:p>
          <a:p>
            <a:pPr algn="ctr"/>
            <a:endParaRPr lang="it-IT" dirty="0"/>
          </a:p>
          <a:p>
            <a:pPr algn="ctr"/>
            <a:r>
              <a:rPr lang="it-IT" dirty="0" smtClean="0"/>
              <a:t>Info </a:t>
            </a:r>
          </a:p>
          <a:p>
            <a:pPr algn="ctr"/>
            <a:endParaRPr lang="it-IT" dirty="0"/>
          </a:p>
          <a:p>
            <a:pPr algn="ctr"/>
            <a:r>
              <a:rPr lang="it-IT" dirty="0" smtClean="0"/>
              <a:t>Nicoletta Basili </a:t>
            </a:r>
          </a:p>
          <a:p>
            <a:pPr algn="ctr"/>
            <a:r>
              <a:rPr lang="it-IT" dirty="0" smtClean="0">
                <a:hlinkClick r:id="rId5"/>
              </a:rPr>
              <a:t>n.basili@programmaintegra.it</a:t>
            </a:r>
            <a:r>
              <a:rPr lang="it-IT" dirty="0" smtClean="0"/>
              <a:t> </a:t>
            </a:r>
          </a:p>
          <a:p>
            <a:pPr algn="ctr"/>
            <a:endParaRPr lang="it-IT" dirty="0"/>
          </a:p>
          <a:p>
            <a:pPr algn="ctr"/>
            <a:r>
              <a:rPr lang="it-IT" dirty="0" smtClean="0"/>
              <a:t>Costanza </a:t>
            </a:r>
            <a:r>
              <a:rPr lang="it-IT" dirty="0" err="1" smtClean="0"/>
              <a:t>Raguso</a:t>
            </a:r>
            <a:r>
              <a:rPr lang="it-IT" dirty="0" smtClean="0"/>
              <a:t> </a:t>
            </a:r>
          </a:p>
          <a:p>
            <a:pPr algn="ctr"/>
            <a:r>
              <a:rPr lang="it-IT" dirty="0" smtClean="0">
                <a:hlinkClick r:id="rId6"/>
              </a:rPr>
              <a:t>c.raguso@programmaintegra.it</a:t>
            </a:r>
            <a:endParaRPr lang="it-IT" dirty="0" smtClean="0"/>
          </a:p>
          <a:p>
            <a:pPr algn="ctr"/>
            <a:endParaRPr lang="it-IT" dirty="0"/>
          </a:p>
          <a:p>
            <a:pPr algn="ctr"/>
            <a:r>
              <a:rPr lang="it-IT" dirty="0" smtClean="0">
                <a:hlinkClick r:id="rId7"/>
              </a:rPr>
              <a:t>www.programmaintegra.it</a:t>
            </a: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3424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41518" cy="1374281"/>
          </a:xfrm>
          <a:prstGeom prst="rect">
            <a:avLst/>
          </a:prstGeom>
        </p:spPr>
      </p:pic>
      <p:pic>
        <p:nvPicPr>
          <p:cNvPr id="5" name="Εικόνα 7" descr="EU flag-Erasmus+_vect_PO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072" y="199122"/>
            <a:ext cx="24288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magine 5" descr="C:\Users\n.basili\Downloads\Time logo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7501" y="65771"/>
            <a:ext cx="2828925" cy="94297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CasellaDiTesto 16"/>
          <p:cNvSpPr txBox="1"/>
          <p:nvPr/>
        </p:nvSpPr>
        <p:spPr>
          <a:xfrm>
            <a:off x="2405151" y="1143889"/>
            <a:ext cx="7825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Rapporto europeo sulla mediazione interculturale nell’ambito dell’immigrazione </a:t>
            </a:r>
            <a:endParaRPr lang="it-IT" b="1" dirty="0"/>
          </a:p>
        </p:txBody>
      </p:sp>
      <p:sp>
        <p:nvSpPr>
          <p:cNvPr id="18" name="Rettangolo 17"/>
          <p:cNvSpPr/>
          <p:nvPr/>
        </p:nvSpPr>
        <p:spPr>
          <a:xfrm>
            <a:off x="2405151" y="1098163"/>
            <a:ext cx="7706258" cy="46078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CasellaDiTesto 22"/>
          <p:cNvSpPr txBox="1"/>
          <p:nvPr/>
        </p:nvSpPr>
        <p:spPr>
          <a:xfrm>
            <a:off x="132522" y="3829878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26" name="CasellaDiTesto 25"/>
          <p:cNvSpPr txBox="1"/>
          <p:nvPr/>
        </p:nvSpPr>
        <p:spPr>
          <a:xfrm>
            <a:off x="1310686" y="2736038"/>
            <a:ext cx="119301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Austria </a:t>
            </a:r>
          </a:p>
          <a:p>
            <a:r>
              <a:rPr lang="it-IT" dirty="0" smtClean="0"/>
              <a:t>Germania </a:t>
            </a:r>
          </a:p>
          <a:p>
            <a:r>
              <a:rPr lang="it-IT" dirty="0" smtClean="0"/>
              <a:t>Belgio </a:t>
            </a:r>
          </a:p>
          <a:p>
            <a:r>
              <a:rPr lang="it-IT" dirty="0" smtClean="0"/>
              <a:t>Italia </a:t>
            </a:r>
          </a:p>
          <a:p>
            <a:r>
              <a:rPr lang="it-IT" dirty="0" smtClean="0"/>
              <a:t>Grecia</a:t>
            </a:r>
          </a:p>
          <a:p>
            <a:r>
              <a:rPr lang="it-IT" dirty="0" smtClean="0"/>
              <a:t>Polonia </a:t>
            </a:r>
          </a:p>
          <a:p>
            <a:r>
              <a:rPr lang="it-IT" dirty="0" smtClean="0"/>
              <a:t>Svizzera </a:t>
            </a:r>
          </a:p>
          <a:p>
            <a:r>
              <a:rPr lang="it-IT" dirty="0" smtClean="0"/>
              <a:t>Francia</a:t>
            </a:r>
          </a:p>
          <a:p>
            <a:r>
              <a:rPr lang="it-IT" dirty="0" smtClean="0"/>
              <a:t>Spagna </a:t>
            </a:r>
          </a:p>
          <a:p>
            <a:r>
              <a:rPr lang="it-IT" dirty="0" smtClean="0"/>
              <a:t>Portogallo </a:t>
            </a:r>
          </a:p>
          <a:p>
            <a:r>
              <a:rPr lang="it-IT" dirty="0" smtClean="0"/>
              <a:t>Olanda</a:t>
            </a:r>
          </a:p>
          <a:p>
            <a:endParaRPr lang="it-IT" dirty="0"/>
          </a:p>
        </p:txBody>
      </p:sp>
      <p:sp>
        <p:nvSpPr>
          <p:cNvPr id="27" name="CasellaDiTesto 26"/>
          <p:cNvSpPr txBox="1"/>
          <p:nvPr/>
        </p:nvSpPr>
        <p:spPr>
          <a:xfrm>
            <a:off x="5405950" y="1974575"/>
            <a:ext cx="533601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Oltre alla ricerca desk sono state elaborate e realizzate </a:t>
            </a:r>
          </a:p>
          <a:p>
            <a:r>
              <a:rPr lang="it-IT" b="1" dirty="0"/>
              <a:t>i</a:t>
            </a:r>
            <a:r>
              <a:rPr lang="it-IT" b="1" dirty="0" smtClean="0"/>
              <a:t>nterviste semi-strutturate</a:t>
            </a:r>
            <a:r>
              <a:rPr lang="it-IT" dirty="0" smtClean="0"/>
              <a:t>, sulla base delle quali ogni </a:t>
            </a:r>
          </a:p>
          <a:p>
            <a:r>
              <a:rPr lang="it-IT" dirty="0" smtClean="0"/>
              <a:t>Paese coinvolto nel partenariato ha realizzato un </a:t>
            </a:r>
          </a:p>
          <a:p>
            <a:r>
              <a:rPr lang="it-IT" dirty="0" smtClean="0"/>
              <a:t>‘</a:t>
            </a:r>
            <a:r>
              <a:rPr lang="it-IT" dirty="0" err="1" smtClean="0"/>
              <a:t>field</a:t>
            </a:r>
            <a:r>
              <a:rPr lang="it-IT" dirty="0" smtClean="0"/>
              <a:t> </a:t>
            </a:r>
            <a:r>
              <a:rPr lang="it-IT" dirty="0" err="1" smtClean="0"/>
              <a:t>survey</a:t>
            </a:r>
            <a:r>
              <a:rPr lang="it-IT" dirty="0" smtClean="0"/>
              <a:t> report’. 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29" name="CasellaDiTesto 28"/>
          <p:cNvSpPr txBox="1"/>
          <p:nvPr/>
        </p:nvSpPr>
        <p:spPr>
          <a:xfrm>
            <a:off x="4637324" y="3728901"/>
            <a:ext cx="721139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Sono state realizzate: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/>
              <a:t>35 interviste </a:t>
            </a:r>
            <a:r>
              <a:rPr lang="it-IT" dirty="0" smtClean="0"/>
              <a:t>con mediatori interculturali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/>
              <a:t>21 interviste </a:t>
            </a:r>
            <a:r>
              <a:rPr lang="it-IT" dirty="0" smtClean="0"/>
              <a:t>con staff di enti che usufruiscono del lavoro di mediazione </a:t>
            </a:r>
          </a:p>
          <a:p>
            <a:r>
              <a:rPr lang="it-IT" dirty="0"/>
              <a:t>i</a:t>
            </a:r>
            <a:r>
              <a:rPr lang="it-IT" dirty="0" smtClean="0"/>
              <a:t>nterculturale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/>
              <a:t>17 interviste </a:t>
            </a:r>
            <a:r>
              <a:rPr lang="it-IT" dirty="0" smtClean="0"/>
              <a:t>con staff di enti che erogano formazione per mediatori </a:t>
            </a:r>
          </a:p>
          <a:p>
            <a:r>
              <a:rPr lang="it-IT" dirty="0"/>
              <a:t>i</a:t>
            </a:r>
            <a:r>
              <a:rPr lang="it-IT" dirty="0" smtClean="0"/>
              <a:t>nterculturali </a:t>
            </a:r>
            <a:endParaRPr lang="it-IT" dirty="0"/>
          </a:p>
        </p:txBody>
      </p:sp>
      <p:sp>
        <p:nvSpPr>
          <p:cNvPr id="2" name="Freccia a destra 1"/>
          <p:cNvSpPr/>
          <p:nvPr/>
        </p:nvSpPr>
        <p:spPr>
          <a:xfrm>
            <a:off x="3081310" y="4305698"/>
            <a:ext cx="978408" cy="484632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arrotondato 6"/>
          <p:cNvSpPr/>
          <p:nvPr/>
        </p:nvSpPr>
        <p:spPr>
          <a:xfrm>
            <a:off x="5405950" y="1842052"/>
            <a:ext cx="5195789" cy="1550505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310686" y="2232747"/>
            <a:ext cx="1624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Paesi</a:t>
            </a:r>
            <a:r>
              <a:rPr lang="it-IT" dirty="0" smtClean="0"/>
              <a:t> </a:t>
            </a:r>
            <a:r>
              <a:rPr lang="it-IT" b="1" dirty="0" smtClean="0"/>
              <a:t>analizzati</a:t>
            </a:r>
            <a:endParaRPr lang="it-IT" b="1" dirty="0"/>
          </a:p>
        </p:txBody>
      </p:sp>
      <p:sp>
        <p:nvSpPr>
          <p:cNvPr id="9" name="Rettangolo arrotondato 8"/>
          <p:cNvSpPr/>
          <p:nvPr/>
        </p:nvSpPr>
        <p:spPr>
          <a:xfrm>
            <a:off x="4280452" y="3631096"/>
            <a:ext cx="7739270" cy="2244263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arrotondato 2"/>
          <p:cNvSpPr/>
          <p:nvPr/>
        </p:nvSpPr>
        <p:spPr>
          <a:xfrm>
            <a:off x="903890" y="2154621"/>
            <a:ext cx="2060027" cy="3857296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204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41518" cy="1374281"/>
          </a:xfrm>
          <a:prstGeom prst="rect">
            <a:avLst/>
          </a:prstGeom>
        </p:spPr>
      </p:pic>
      <p:pic>
        <p:nvPicPr>
          <p:cNvPr id="5" name="Εικόνα 7" descr="EU flag-Erasmus+_vect_PO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072" y="294371"/>
            <a:ext cx="24288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magine 5" descr="C:\Users\n.basili\Downloads\Time logo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7501" y="65771"/>
            <a:ext cx="2828925" cy="9429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sellaDiTesto 1"/>
          <p:cNvSpPr txBox="1"/>
          <p:nvPr/>
        </p:nvSpPr>
        <p:spPr>
          <a:xfrm>
            <a:off x="3321760" y="1195653"/>
            <a:ext cx="7878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Rapporto </a:t>
            </a:r>
            <a:r>
              <a:rPr lang="it-IT" b="1" dirty="0"/>
              <a:t>europeo sulla mediazione interculturale nell’ambito dell’immigrazione </a:t>
            </a:r>
          </a:p>
        </p:txBody>
      </p:sp>
      <p:graphicFrame>
        <p:nvGraphicFramePr>
          <p:cNvPr id="7" name="Diagramma 6"/>
          <p:cNvGraphicFramePr/>
          <p:nvPr>
            <p:extLst>
              <p:ext uri="{D42A27DB-BD31-4B8C-83A1-F6EECF244321}">
                <p14:modId xmlns:p14="http://schemas.microsoft.com/office/powerpoint/2010/main" val="557327081"/>
              </p:ext>
            </p:extLst>
          </p:nvPr>
        </p:nvGraphicFramePr>
        <p:xfrm>
          <a:off x="942694" y="1735972"/>
          <a:ext cx="11213732" cy="52997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1" name="Rettangolo 10"/>
          <p:cNvSpPr/>
          <p:nvPr/>
        </p:nvSpPr>
        <p:spPr>
          <a:xfrm>
            <a:off x="3321761" y="1187669"/>
            <a:ext cx="7735122" cy="369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580" y="1062862"/>
            <a:ext cx="2560726" cy="1630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64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41518" cy="1374281"/>
          </a:xfrm>
          <a:prstGeom prst="rect">
            <a:avLst/>
          </a:prstGeom>
        </p:spPr>
      </p:pic>
      <p:pic>
        <p:nvPicPr>
          <p:cNvPr id="5" name="Εικόνα 7" descr="EU flag-Erasmus+_vect_PO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072" y="199122"/>
            <a:ext cx="24288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magine 5" descr="C:\Users\n.basili\Downloads\Time logo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7501" y="65771"/>
            <a:ext cx="2828925" cy="9429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sellaDiTesto 1"/>
          <p:cNvSpPr txBox="1"/>
          <p:nvPr/>
        </p:nvSpPr>
        <p:spPr>
          <a:xfrm>
            <a:off x="1484136" y="3509579"/>
            <a:ext cx="2961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Cultural interpreter (Austria)  </a:t>
            </a:r>
            <a:endParaRPr lang="it-IT" dirty="0"/>
          </a:p>
        </p:txBody>
      </p:sp>
      <p:sp>
        <p:nvSpPr>
          <p:cNvPr id="3" name="Ovale 2"/>
          <p:cNvSpPr/>
          <p:nvPr/>
        </p:nvSpPr>
        <p:spPr>
          <a:xfrm>
            <a:off x="1292625" y="3395131"/>
            <a:ext cx="3121117" cy="602696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6744253" y="2056634"/>
            <a:ext cx="4749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Intercultural mediator/family supporters (Belgio)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769623" y="1983482"/>
            <a:ext cx="37639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Social and cultural </a:t>
            </a:r>
            <a:r>
              <a:rPr lang="it-IT" dirty="0" err="1" smtClean="0"/>
              <a:t>mediators</a:t>
            </a:r>
            <a:r>
              <a:rPr lang="it-IT" dirty="0" smtClean="0"/>
              <a:t> (Francia)</a:t>
            </a:r>
          </a:p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7574817" y="3603767"/>
            <a:ext cx="4609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Ethinic minority health care counselor (Olanda)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1195154" y="4966375"/>
            <a:ext cx="45650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Sociocultural mediator/ </a:t>
            </a:r>
            <a:r>
              <a:rPr lang="it-IT" dirty="0" err="1" smtClean="0"/>
              <a:t>intercultural</a:t>
            </a:r>
            <a:r>
              <a:rPr lang="it-IT" dirty="0" smtClean="0"/>
              <a:t> mediator </a:t>
            </a:r>
          </a:p>
          <a:p>
            <a:r>
              <a:rPr lang="it-IT" dirty="0" smtClean="0"/>
              <a:t>(Portogallo) </a:t>
            </a:r>
            <a:endParaRPr lang="it-IT" dirty="0"/>
          </a:p>
        </p:txBody>
      </p:sp>
      <p:sp>
        <p:nvSpPr>
          <p:cNvPr id="11" name="Ovale 10"/>
          <p:cNvSpPr/>
          <p:nvPr/>
        </p:nvSpPr>
        <p:spPr>
          <a:xfrm>
            <a:off x="6744254" y="1826496"/>
            <a:ext cx="4749185" cy="81993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Ovale 11"/>
          <p:cNvSpPr/>
          <p:nvPr/>
        </p:nvSpPr>
        <p:spPr>
          <a:xfrm>
            <a:off x="392118" y="1885926"/>
            <a:ext cx="4518991" cy="59634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Ovale 12"/>
          <p:cNvSpPr/>
          <p:nvPr/>
        </p:nvSpPr>
        <p:spPr>
          <a:xfrm>
            <a:off x="7517070" y="3364230"/>
            <a:ext cx="4602687" cy="886166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Ovale 13"/>
          <p:cNvSpPr/>
          <p:nvPr/>
        </p:nvSpPr>
        <p:spPr>
          <a:xfrm>
            <a:off x="392118" y="4851240"/>
            <a:ext cx="5775521" cy="859014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CasellaDiTesto 14"/>
          <p:cNvSpPr txBox="1"/>
          <p:nvPr/>
        </p:nvSpPr>
        <p:spPr>
          <a:xfrm>
            <a:off x="6788573" y="4941793"/>
            <a:ext cx="42822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Mediatore linguistico/mediatore linguistico </a:t>
            </a:r>
          </a:p>
          <a:p>
            <a:r>
              <a:rPr lang="it-IT" dirty="0" smtClean="0"/>
              <a:t>Culturale/mediatore sociale (Italia) </a:t>
            </a:r>
            <a:endParaRPr lang="it-IT" dirty="0"/>
          </a:p>
        </p:txBody>
      </p:sp>
      <p:sp>
        <p:nvSpPr>
          <p:cNvPr id="16" name="Ovale 15"/>
          <p:cNvSpPr/>
          <p:nvPr/>
        </p:nvSpPr>
        <p:spPr>
          <a:xfrm>
            <a:off x="6563286" y="4758722"/>
            <a:ext cx="4507550" cy="965466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/>
          <p:cNvSpPr txBox="1"/>
          <p:nvPr/>
        </p:nvSpPr>
        <p:spPr>
          <a:xfrm>
            <a:off x="4016753" y="984692"/>
            <a:ext cx="3500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Chi è un mediatore interculturale? </a:t>
            </a:r>
            <a:endParaRPr lang="it-IT" b="1" dirty="0"/>
          </a:p>
        </p:txBody>
      </p:sp>
      <p:sp>
        <p:nvSpPr>
          <p:cNvPr id="18" name="Rettangolo 17"/>
          <p:cNvSpPr/>
          <p:nvPr/>
        </p:nvSpPr>
        <p:spPr>
          <a:xfrm>
            <a:off x="3829878" y="913497"/>
            <a:ext cx="3829879" cy="4607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26" name="Picture 2" descr="http://arteastudio.it/sites/default/files/thumbs/mediatore_culturale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0073" y="2745846"/>
            <a:ext cx="1998874" cy="1745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884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41518" cy="1374281"/>
          </a:xfrm>
          <a:prstGeom prst="rect">
            <a:avLst/>
          </a:prstGeom>
        </p:spPr>
      </p:pic>
      <p:pic>
        <p:nvPicPr>
          <p:cNvPr id="5" name="Εικόνα 7" descr="EU flag-Erasmus+_vect_PO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072" y="199122"/>
            <a:ext cx="24288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magine 5" descr="C:\Users\n.basili\Downloads\Time logo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7501" y="65771"/>
            <a:ext cx="2828925" cy="942975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CasellaDiTesto 20"/>
          <p:cNvSpPr txBox="1"/>
          <p:nvPr/>
        </p:nvSpPr>
        <p:spPr>
          <a:xfrm>
            <a:off x="2532992" y="3467460"/>
            <a:ext cx="942373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 smtClean="0"/>
          </a:p>
          <a:p>
            <a:endParaRPr lang="it-IT" dirty="0"/>
          </a:p>
          <a:p>
            <a:r>
              <a:rPr lang="it-IT" dirty="0" smtClean="0"/>
              <a:t>I corsi </a:t>
            </a:r>
            <a:r>
              <a:rPr lang="it-IT" dirty="0"/>
              <a:t>di formazione </a:t>
            </a:r>
            <a:r>
              <a:rPr lang="it-IT" dirty="0" smtClean="0"/>
              <a:t>rivolti a mediatori interculturali variano </a:t>
            </a:r>
            <a:r>
              <a:rPr lang="it-IT" dirty="0"/>
              <a:t>notevolmente in </a:t>
            </a:r>
            <a:r>
              <a:rPr lang="it-IT" dirty="0" smtClean="0"/>
              <a:t>Europa, ma possono essere raggruppati in 3 categorie principali:</a:t>
            </a: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vocational trainings </a:t>
            </a:r>
            <a:r>
              <a:rPr lang="it-IT" dirty="0" smtClean="0"/>
              <a:t>(</a:t>
            </a:r>
            <a:r>
              <a:rPr lang="it-IT" dirty="0"/>
              <a:t>in tutti i </a:t>
            </a:r>
            <a:r>
              <a:rPr lang="it-IT" dirty="0" smtClean="0"/>
              <a:t>paesi analizzati)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i="1" dirty="0" err="1" smtClean="0"/>
              <a:t>university</a:t>
            </a:r>
            <a:r>
              <a:rPr lang="it-IT" i="1" dirty="0" smtClean="0"/>
              <a:t> </a:t>
            </a:r>
            <a:r>
              <a:rPr lang="it-IT" i="1" dirty="0" err="1"/>
              <a:t>degrees</a:t>
            </a:r>
            <a:r>
              <a:rPr lang="it-IT" i="1" dirty="0"/>
              <a:t>: </a:t>
            </a:r>
            <a:r>
              <a:rPr lang="it-IT" i="1" u="sng" dirty="0" err="1" smtClean="0"/>
              <a:t>interpreting</a:t>
            </a:r>
            <a:r>
              <a:rPr lang="it-IT" i="1" dirty="0" smtClean="0"/>
              <a:t> </a:t>
            </a:r>
            <a:r>
              <a:rPr lang="it-IT" dirty="0" smtClean="0"/>
              <a:t>(</a:t>
            </a:r>
            <a:r>
              <a:rPr lang="it-IT" dirty="0"/>
              <a:t>Francia, Olanda, Italia, Spagna, Belgio), </a:t>
            </a:r>
            <a:r>
              <a:rPr lang="it-IT" i="1" u="sng" dirty="0" smtClean="0"/>
              <a:t>social science</a:t>
            </a:r>
            <a:r>
              <a:rPr lang="it-IT" u="sng" dirty="0" smtClean="0"/>
              <a:t> </a:t>
            </a:r>
            <a:r>
              <a:rPr lang="it-IT" dirty="0" smtClean="0"/>
              <a:t>(Italia</a:t>
            </a:r>
            <a:r>
              <a:rPr lang="it-IT" dirty="0"/>
              <a:t>, Polonia, Spagna, Portogallo, Grecia, Belgio, Spagna), </a:t>
            </a:r>
            <a:r>
              <a:rPr lang="it-IT" i="1" u="sng" dirty="0" err="1" smtClean="0"/>
              <a:t>mediation</a:t>
            </a:r>
            <a:r>
              <a:rPr lang="it-IT" dirty="0" smtClean="0"/>
              <a:t> (Germania</a:t>
            </a:r>
            <a:r>
              <a:rPr lang="it-IT" dirty="0"/>
              <a:t>, Polonia, Austria, Spagna)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i="1" dirty="0"/>
              <a:t>c</a:t>
            </a:r>
            <a:r>
              <a:rPr lang="it-IT" i="1" dirty="0" smtClean="0"/>
              <a:t>orsi </a:t>
            </a:r>
            <a:r>
              <a:rPr lang="it-IT" i="1" dirty="0"/>
              <a:t>di formazione nell'ambito della realizzazione del progetto </a:t>
            </a:r>
            <a:r>
              <a:rPr lang="it-IT" dirty="0"/>
              <a:t>(Grecia)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3279227" y="1103586"/>
            <a:ext cx="4898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Ambiti di intervento del mediatore interculturale </a:t>
            </a:r>
            <a:endParaRPr lang="it-IT" b="1" dirty="0"/>
          </a:p>
        </p:txBody>
      </p:sp>
      <p:sp>
        <p:nvSpPr>
          <p:cNvPr id="3" name="Rettangolo 2"/>
          <p:cNvSpPr/>
          <p:nvPr/>
        </p:nvSpPr>
        <p:spPr>
          <a:xfrm>
            <a:off x="3279227" y="1103586"/>
            <a:ext cx="4803228" cy="3693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in giù 6"/>
          <p:cNvSpPr/>
          <p:nvPr/>
        </p:nvSpPr>
        <p:spPr>
          <a:xfrm>
            <a:off x="5444359" y="1663007"/>
            <a:ext cx="484632" cy="649269"/>
          </a:xfrm>
          <a:prstGeom prst="down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765738" y="2522483"/>
            <a:ext cx="8141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Educazione, Pubblica amministrazione, Giustizia, Prima e seconda accoglienza, Sanità 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606566" y="3562300"/>
            <a:ext cx="2147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Standard formativi:  </a:t>
            </a:r>
            <a:endParaRPr lang="it-IT" b="1" dirty="0"/>
          </a:p>
        </p:txBody>
      </p:sp>
      <p:sp>
        <p:nvSpPr>
          <p:cNvPr id="10" name="Rettangolo 9"/>
          <p:cNvSpPr/>
          <p:nvPr/>
        </p:nvSpPr>
        <p:spPr>
          <a:xfrm>
            <a:off x="2469930" y="3366133"/>
            <a:ext cx="9385738" cy="26864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49" y="3936611"/>
            <a:ext cx="2154621" cy="1291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0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41518" cy="1374281"/>
          </a:xfrm>
          <a:prstGeom prst="rect">
            <a:avLst/>
          </a:prstGeom>
        </p:spPr>
      </p:pic>
      <p:pic>
        <p:nvPicPr>
          <p:cNvPr id="5" name="Εικόνα 7" descr="EU flag-Erasmus+_vect_PO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072" y="199122"/>
            <a:ext cx="24288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magine 5" descr="C:\Users\n.basili\Downloads\Time logo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7501" y="65771"/>
            <a:ext cx="2828925" cy="9429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sellaDiTesto 1"/>
          <p:cNvSpPr txBox="1"/>
          <p:nvPr/>
        </p:nvSpPr>
        <p:spPr>
          <a:xfrm>
            <a:off x="3542975" y="1374281"/>
            <a:ext cx="4240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Chi certifica le competenze dei mediatori? </a:t>
            </a:r>
            <a:endParaRPr lang="it-IT" b="1" dirty="0"/>
          </a:p>
        </p:txBody>
      </p:sp>
      <p:sp>
        <p:nvSpPr>
          <p:cNvPr id="3" name="Rettangolo 2"/>
          <p:cNvSpPr/>
          <p:nvPr/>
        </p:nvSpPr>
        <p:spPr>
          <a:xfrm>
            <a:off x="3542975" y="1374281"/>
            <a:ext cx="4087535" cy="3693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8" name="Diagramma 7"/>
          <p:cNvGraphicFramePr/>
          <p:nvPr>
            <p:extLst>
              <p:ext uri="{D42A27DB-BD31-4B8C-83A1-F6EECF244321}">
                <p14:modId xmlns:p14="http://schemas.microsoft.com/office/powerpoint/2010/main" val="3125698190"/>
              </p:ext>
            </p:extLst>
          </p:nvPr>
        </p:nvGraphicFramePr>
        <p:xfrm>
          <a:off x="830317" y="1255694"/>
          <a:ext cx="10489324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282554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41518" cy="1374281"/>
          </a:xfrm>
          <a:prstGeom prst="rect">
            <a:avLst/>
          </a:prstGeom>
        </p:spPr>
      </p:pic>
      <p:pic>
        <p:nvPicPr>
          <p:cNvPr id="5" name="Εικόνα 7" descr="EU flag-Erasmus+_vect_PO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072" y="199122"/>
            <a:ext cx="24288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magine 5" descr="C:\Users\n.basili\Downloads\Time logo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7501" y="65771"/>
            <a:ext cx="2828925" cy="9429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sellaDiTesto 1"/>
          <p:cNvSpPr txBox="1"/>
          <p:nvPr/>
        </p:nvSpPr>
        <p:spPr>
          <a:xfrm>
            <a:off x="451945" y="2543504"/>
            <a:ext cx="111583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a) La </a:t>
            </a:r>
            <a:r>
              <a:rPr lang="it-IT" dirty="0"/>
              <a:t>mediazione interculturale come </a:t>
            </a:r>
            <a:r>
              <a:rPr lang="it-IT" dirty="0" smtClean="0"/>
              <a:t>una professione specifica che </a:t>
            </a:r>
            <a:r>
              <a:rPr lang="it-IT" dirty="0"/>
              <a:t>risponde alle sfide linguistiche e culturali </a:t>
            </a:r>
            <a:r>
              <a:rPr lang="it-IT" dirty="0" smtClean="0"/>
              <a:t>poste </a:t>
            </a:r>
            <a:r>
              <a:rPr lang="it-IT" dirty="0"/>
              <a:t>dalle società </a:t>
            </a:r>
            <a:r>
              <a:rPr lang="it-IT" dirty="0" smtClean="0"/>
              <a:t>multietniche </a:t>
            </a:r>
            <a:r>
              <a:rPr lang="it-IT" b="1" dirty="0" smtClean="0"/>
              <a:t>(</a:t>
            </a:r>
            <a:r>
              <a:rPr lang="it-IT" b="1" dirty="0"/>
              <a:t>Italia, Belgio, Paesi Bassi, Francia, Svizzera, Grecia e Portogallo)</a:t>
            </a:r>
          </a:p>
          <a:p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m</a:t>
            </a:r>
            <a:r>
              <a:rPr lang="it-IT" dirty="0" smtClean="0"/>
              <a:t>ediatori </a:t>
            </a:r>
            <a:r>
              <a:rPr lang="it-IT" dirty="0"/>
              <a:t>interculturali sono per lo più di origine </a:t>
            </a:r>
            <a:r>
              <a:rPr lang="it-IT" dirty="0" smtClean="0"/>
              <a:t>straniera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sono </a:t>
            </a:r>
            <a:r>
              <a:rPr lang="it-IT" dirty="0" smtClean="0"/>
              <a:t>offerti diversi </a:t>
            </a:r>
            <a:r>
              <a:rPr lang="it-IT" dirty="0"/>
              <a:t>tipi di </a:t>
            </a:r>
            <a:r>
              <a:rPr lang="it-IT" dirty="0" smtClean="0"/>
              <a:t>formazione, che hanno </a:t>
            </a:r>
            <a:r>
              <a:rPr lang="it-IT" dirty="0"/>
              <a:t>un orientamento più pratico </a:t>
            </a:r>
            <a:r>
              <a:rPr lang="it-IT" dirty="0" smtClean="0"/>
              <a:t>e meno teorico</a:t>
            </a:r>
            <a:endParaRPr lang="it-IT" dirty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  <a:p>
            <a:r>
              <a:rPr lang="it-IT" dirty="0" smtClean="0"/>
              <a:t>b) La mediazione </a:t>
            </a:r>
            <a:r>
              <a:rPr lang="it-IT" dirty="0"/>
              <a:t>interculturale come una forma specifica di </a:t>
            </a:r>
            <a:r>
              <a:rPr lang="it-IT" dirty="0" smtClean="0"/>
              <a:t>mediazione, che pone l’enfasi </a:t>
            </a:r>
            <a:r>
              <a:rPr lang="it-IT" dirty="0"/>
              <a:t>sulle capacità di mediazione e risoluzione dei conflitti, piuttosto che sulla facilitazione del processo di integrazione </a:t>
            </a:r>
            <a:r>
              <a:rPr lang="it-IT" b="1" dirty="0"/>
              <a:t>(Austria, </a:t>
            </a:r>
            <a:r>
              <a:rPr lang="it-IT" b="1" dirty="0" smtClean="0"/>
              <a:t>Polonia, Germania </a:t>
            </a:r>
            <a:r>
              <a:rPr lang="it-IT" b="1" dirty="0"/>
              <a:t>e in parte </a:t>
            </a:r>
            <a:r>
              <a:rPr lang="it-IT" b="1" dirty="0" smtClean="0"/>
              <a:t>Spagna)</a:t>
            </a:r>
          </a:p>
          <a:p>
            <a:endParaRPr lang="it-IT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o</a:t>
            </a:r>
            <a:r>
              <a:rPr lang="it-IT" dirty="0" smtClean="0"/>
              <a:t>fferta significativa di corsi </a:t>
            </a:r>
            <a:r>
              <a:rPr lang="it-IT" dirty="0"/>
              <a:t>universitari in materia di </a:t>
            </a:r>
            <a:r>
              <a:rPr lang="it-IT" dirty="0" smtClean="0"/>
              <a:t>mediazione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237186" y="1271953"/>
            <a:ext cx="4597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Come intendere la mediazione interculturale? </a:t>
            </a:r>
            <a:endParaRPr lang="it-IT" b="1" dirty="0"/>
          </a:p>
        </p:txBody>
      </p:sp>
      <p:sp>
        <p:nvSpPr>
          <p:cNvPr id="7" name="Rettangolo 6"/>
          <p:cNvSpPr/>
          <p:nvPr/>
        </p:nvSpPr>
        <p:spPr>
          <a:xfrm>
            <a:off x="3237187" y="1271953"/>
            <a:ext cx="4498428" cy="3693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4515" y="1156659"/>
            <a:ext cx="917448" cy="935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65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41518" cy="1374281"/>
          </a:xfrm>
          <a:prstGeom prst="rect">
            <a:avLst/>
          </a:prstGeom>
        </p:spPr>
      </p:pic>
      <p:pic>
        <p:nvPicPr>
          <p:cNvPr id="5" name="Εικόνα 7" descr="EU flag-Erasmus+_vect_PO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072" y="199122"/>
            <a:ext cx="24288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magine 5" descr="C:\Users\n.basili\Downloads\Time logo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7501" y="65771"/>
            <a:ext cx="2828925" cy="942975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Rettangolo 17"/>
          <p:cNvSpPr/>
          <p:nvPr/>
        </p:nvSpPr>
        <p:spPr>
          <a:xfrm>
            <a:off x="3241523" y="949257"/>
            <a:ext cx="4876800" cy="4607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3794165" y="994983"/>
            <a:ext cx="3754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Principali differenze tra i due modelli </a:t>
            </a:r>
            <a:endParaRPr lang="it-IT" b="1" dirty="0"/>
          </a:p>
        </p:txBody>
      </p:sp>
      <p:graphicFrame>
        <p:nvGraphicFramePr>
          <p:cNvPr id="1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1266801"/>
              </p:ext>
            </p:extLst>
          </p:nvPr>
        </p:nvGraphicFramePr>
        <p:xfrm>
          <a:off x="1665889" y="1554480"/>
          <a:ext cx="82296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516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15344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Obiettivo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principale</a:t>
                      </a:r>
                      <a:r>
                        <a:rPr lang="en-US" b="1" baseline="0" dirty="0" smtClean="0"/>
                        <a:t>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Superare</a:t>
                      </a:r>
                      <a:r>
                        <a:rPr lang="en-US" baseline="0" dirty="0" smtClean="0"/>
                        <a:t> le </a:t>
                      </a:r>
                      <a:r>
                        <a:rPr lang="en-US" baseline="0" dirty="0" err="1" smtClean="0"/>
                        <a:t>barriere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linguistiche</a:t>
                      </a:r>
                      <a:r>
                        <a:rPr lang="en-US" baseline="0" dirty="0" smtClean="0"/>
                        <a:t> e </a:t>
                      </a:r>
                      <a:r>
                        <a:rPr lang="en-US" baseline="0" dirty="0" err="1" smtClean="0"/>
                        <a:t>culturali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Risoluzione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dei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conflitti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615344">
                <a:tc>
                  <a:txBody>
                    <a:bodyPr/>
                    <a:lstStyle/>
                    <a:p>
                      <a:r>
                        <a:rPr lang="en-US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Competenze</a:t>
                      </a: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linguistiche</a:t>
                      </a: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 di</a:t>
                      </a:r>
                      <a:r>
                        <a:rPr lang="en-US" sz="18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interpretariato</a:t>
                      </a:r>
                      <a:endParaRPr lang="en-US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Molto</a:t>
                      </a:r>
                      <a:r>
                        <a:rPr lang="en-US" sz="1800" baseline="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aseline="0" dirty="0" err="1" smtClean="0">
                          <a:effectLst/>
                          <a:latin typeface="Calibri"/>
                          <a:ea typeface="Calibri"/>
                          <a:cs typeface="Arial"/>
                        </a:rPr>
                        <a:t>importanti</a:t>
                      </a:r>
                      <a:r>
                        <a:rPr lang="en-US" sz="1800" baseline="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sempre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necessarie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879063">
                <a:tc>
                  <a:txBody>
                    <a:bodyPr/>
                    <a:lstStyle/>
                    <a:p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Trainings offered</a:t>
                      </a:r>
                      <a:r>
                        <a:rPr lang="en-US" b="1" i="0" dirty="0" smtClean="0">
                          <a:effectLst/>
                        </a:rPr>
                        <a:t> </a:t>
                      </a:r>
                      <a:endParaRPr lang="en-US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Corsi</a:t>
                      </a:r>
                      <a:r>
                        <a:rPr lang="en-US" baseline="0" dirty="0" smtClean="0"/>
                        <a:t> di </a:t>
                      </a:r>
                      <a:r>
                        <a:rPr lang="en-US" baseline="0" dirty="0" err="1" smtClean="0"/>
                        <a:t>formazione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professionale</a:t>
                      </a:r>
                      <a:r>
                        <a:rPr lang="en-US" baseline="0" dirty="0" smtClean="0"/>
                        <a:t> – </a:t>
                      </a:r>
                      <a:r>
                        <a:rPr lang="en-US" baseline="0" dirty="0" err="1" smtClean="0"/>
                        <a:t>formazione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pratica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Corsi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universitari</a:t>
                      </a:r>
                      <a:r>
                        <a:rPr lang="en-US" baseline="0" dirty="0" smtClean="0"/>
                        <a:t> – </a:t>
                      </a:r>
                      <a:r>
                        <a:rPr lang="en-US" baseline="0" dirty="0" err="1" smtClean="0"/>
                        <a:t>formazione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teorica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615344">
                <a:tc>
                  <a:txBody>
                    <a:bodyPr/>
                    <a:lstStyle/>
                    <a:p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Professional status</a:t>
                      </a:r>
                      <a:r>
                        <a:rPr lang="en-US" b="1" i="0" dirty="0" smtClean="0">
                          <a:effectLst/>
                        </a:rPr>
                        <a:t> </a:t>
                      </a:r>
                      <a:endParaRPr lang="en-US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Dipende</a:t>
                      </a:r>
                      <a:r>
                        <a:rPr lang="en-US" baseline="0" dirty="0" smtClean="0"/>
                        <a:t> dale </a:t>
                      </a:r>
                      <a:r>
                        <a:rPr lang="en-US" baseline="0" dirty="0" err="1" smtClean="0"/>
                        <a:t>strutture</a:t>
                      </a:r>
                      <a:r>
                        <a:rPr lang="en-US" baseline="0" dirty="0" smtClean="0"/>
                        <a:t> – non è </a:t>
                      </a:r>
                      <a:r>
                        <a:rPr lang="en-US" baseline="0" dirty="0" err="1" smtClean="0"/>
                        <a:t>chiaro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Devono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essere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rispettati</a:t>
                      </a:r>
                      <a:r>
                        <a:rPr lang="en-US" baseline="0" dirty="0" smtClean="0"/>
                        <a:t> I </a:t>
                      </a:r>
                      <a:r>
                        <a:rPr lang="en-US" baseline="0" dirty="0" err="1" smtClean="0"/>
                        <a:t>requisiti</a:t>
                      </a:r>
                      <a:r>
                        <a:rPr lang="en-US" baseline="0" dirty="0" smtClean="0"/>
                        <a:t> di accesso </a:t>
                      </a:r>
                      <a:endParaRPr lang="en-US" dirty="0"/>
                    </a:p>
                  </a:txBody>
                  <a:tcPr/>
                </a:tc>
              </a:tr>
              <a:tr h="351625">
                <a:tc>
                  <a:txBody>
                    <a:bodyPr/>
                    <a:lstStyle/>
                    <a:p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Target groups</a:t>
                      </a:r>
                      <a:r>
                        <a:rPr lang="en-US" b="1" i="0" dirty="0" smtClean="0">
                          <a:effectLst/>
                        </a:rPr>
                        <a:t> </a:t>
                      </a:r>
                      <a:endParaRPr lang="en-US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Migranti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  <a:latin typeface="Calibri"/>
                          <a:ea typeface="Calibri"/>
                          <a:cs typeface="Arial"/>
                        </a:rPr>
                        <a:t>Migranti</a:t>
                      </a:r>
                      <a:r>
                        <a:rPr lang="en-US" sz="1800" baseline="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238119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Abilità</a:t>
                      </a:r>
                      <a:r>
                        <a:rPr lang="en-US" b="1" baseline="0" dirty="0" smtClean="0"/>
                        <a:t>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Presenza</a:t>
                      </a: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principalmente</a:t>
                      </a: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nel</a:t>
                      </a: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settore</a:t>
                      </a: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sanitario</a:t>
                      </a: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e </a:t>
                      </a:r>
                      <a:r>
                        <a:rPr lang="en-US" sz="18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nel</a:t>
                      </a: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support </a:t>
                      </a:r>
                      <a:r>
                        <a:rPr lang="en-US" sz="18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alle</a:t>
                      </a: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istituzioni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Crescente </a:t>
                      </a:r>
                      <a:r>
                        <a:rPr lang="en-US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ruolo</a:t>
                      </a: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nella</a:t>
                      </a: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comunità</a:t>
                      </a: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 </a:t>
                      </a:r>
                      <a:r>
                        <a:rPr lang="en-US" sz="18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nelle</a:t>
                      </a: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relazioni</a:t>
                      </a: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professionali</a:t>
                      </a: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volte </a:t>
                      </a:r>
                      <a:r>
                        <a:rPr lang="en-US" sz="18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alla</a:t>
                      </a: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risoluzione</a:t>
                      </a: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dei</a:t>
                      </a: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conflitti</a:t>
                      </a:r>
                      <a:endParaRPr lang="en-US" sz="1100" b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963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2847</TotalTime>
  <Words>2636</Words>
  <Application>Microsoft Office PowerPoint</Application>
  <PresentationFormat>Widescreen</PresentationFormat>
  <Paragraphs>273</Paragraphs>
  <Slides>26</Slides>
  <Notes>23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Nicoletta Basili</dc:creator>
  <cp:lastModifiedBy>Costanza Raguso</cp:lastModifiedBy>
  <cp:revision>191</cp:revision>
  <cp:lastPrinted>2015-10-27T15:11:19Z</cp:lastPrinted>
  <dcterms:created xsi:type="dcterms:W3CDTF">2015-10-01T11:58:34Z</dcterms:created>
  <dcterms:modified xsi:type="dcterms:W3CDTF">2015-10-27T19:47:42Z</dcterms:modified>
</cp:coreProperties>
</file>